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288" r:id="rId2"/>
    <p:sldId id="2294" r:id="rId3"/>
    <p:sldId id="2267" r:id="rId4"/>
    <p:sldId id="2298" r:id="rId5"/>
    <p:sldId id="2268" r:id="rId6"/>
    <p:sldId id="2287" r:id="rId7"/>
    <p:sldId id="2289" r:id="rId8"/>
    <p:sldId id="2276" r:id="rId9"/>
    <p:sldId id="2299" r:id="rId10"/>
    <p:sldId id="2278" r:id="rId11"/>
    <p:sldId id="2279" r:id="rId12"/>
    <p:sldId id="2280" r:id="rId13"/>
    <p:sldId id="2292" r:id="rId14"/>
    <p:sldId id="2293" r:id="rId15"/>
    <p:sldId id="2290" r:id="rId16"/>
    <p:sldId id="2270" r:id="rId17"/>
    <p:sldId id="2281" r:id="rId18"/>
    <p:sldId id="2284" r:id="rId19"/>
    <p:sldId id="2295" r:id="rId20"/>
    <p:sldId id="2296" r:id="rId21"/>
    <p:sldId id="2297" r:id="rId22"/>
    <p:sldId id="2274" r:id="rId23"/>
    <p:sldId id="2301" r:id="rId24"/>
    <p:sldId id="2300" r:id="rId25"/>
    <p:sldId id="2285" r:id="rId26"/>
    <p:sldId id="2282" r:id="rId27"/>
    <p:sldId id="228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33"/>
  </p:normalViewPr>
  <p:slideViewPr>
    <p:cSldViewPr snapToGrid="0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BDD57-33A5-4E47-A5BD-9AC2BBB91A0C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7E075-388E-FF43-9A64-CB75BB9AB9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950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F5EB9-FB18-BA44-8148-DEB2FE7A955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7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F5EB9-FB18-BA44-8148-DEB2FE7A955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57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D2D27-85AA-F30C-F59D-CA6A28A2F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67441A-DDED-2DE6-81B0-E1E1ABB04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E7E78-2991-7AAB-A405-FD1ECA40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5E022-CCA5-ED65-215A-2768F671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14B7A8-BFFF-2A71-9439-36DF6808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90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84D53-5036-E7DE-DE19-5CE9C797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D37F82-9E04-1940-5B9B-10922278E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D4A76-5FF7-72D6-70D9-9AECEB5D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1D4C9E-222E-16C1-207D-1BEC269B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EDD343-C9CD-E293-F655-253862BD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81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07DAD3-7A75-3E18-1367-EC977692C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246BC2-F653-6BDF-BC31-9BF74DE5F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A53AA6-7C2B-4EF0-61BD-71077FC1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63B23-3800-F032-3FFB-605BECFE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25332-F988-0B9A-1F78-97E9A090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0634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3"/>
          <p:cNvSpPr/>
          <p:nvPr/>
        </p:nvSpPr>
        <p:spPr>
          <a:xfrm>
            <a:off x="2400562" y="2784951"/>
            <a:ext cx="1530721" cy="666786"/>
          </a:xfrm>
          <a:prstGeom prst="rect">
            <a:avLst/>
          </a:prstGeom>
          <a:ln w="12700">
            <a:miter lim="400000"/>
          </a:ln>
        </p:spPr>
        <p:txBody>
          <a:bodyPr lIns="45720" tIns="45720" rIns="45720" bIns="45720">
            <a:spAutoFit/>
          </a:bodyPr>
          <a:lstStyle>
            <a:lvl1pPr algn="ctr">
              <a:defRPr sz="2800" spc="6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hangingPunct="0"/>
            <a:r>
              <a:rPr sz="3733" kern="0"/>
              <a:t>目录</a:t>
            </a:r>
          </a:p>
        </p:txBody>
      </p:sp>
      <p:sp>
        <p:nvSpPr>
          <p:cNvPr id="54" name="直线连接符 23"/>
          <p:cNvSpPr/>
          <p:nvPr/>
        </p:nvSpPr>
        <p:spPr>
          <a:xfrm>
            <a:off x="4525520" y="2301550"/>
            <a:ext cx="1" cy="2002975"/>
          </a:xfrm>
          <a:prstGeom prst="line">
            <a:avLst/>
          </a:prstGeom>
          <a:ln>
            <a:solidFill>
              <a:srgbClr val="808080"/>
            </a:solidFill>
            <a:prstDash val="dash"/>
          </a:ln>
        </p:spPr>
        <p:txBody>
          <a:bodyPr lIns="60959" rIns="60959"/>
          <a:lstStyle/>
          <a:p>
            <a:pPr hangingPunct="0"/>
            <a:endParaRPr sz="2400" kern="0">
              <a:solidFill>
                <a:srgbClr val="000000"/>
              </a:solidFill>
              <a:sym typeface="Calibri"/>
            </a:endParaRPr>
          </a:p>
        </p:txBody>
      </p:sp>
      <p:grpSp>
        <p:nvGrpSpPr>
          <p:cNvPr id="59" name="Group 11"/>
          <p:cNvGrpSpPr/>
          <p:nvPr/>
        </p:nvGrpSpPr>
        <p:grpSpPr>
          <a:xfrm>
            <a:off x="2633340" y="3548525"/>
            <a:ext cx="1007080" cy="60960"/>
            <a:chOff x="0" y="0"/>
            <a:chExt cx="755309" cy="45718"/>
          </a:xfrm>
        </p:grpSpPr>
        <p:sp>
          <p:nvSpPr>
            <p:cNvPr id="55" name="Rectangle 4"/>
            <p:cNvSpPr/>
            <p:nvPr/>
          </p:nvSpPr>
          <p:spPr>
            <a:xfrm>
              <a:off x="0" y="0"/>
              <a:ext cx="188828" cy="45719"/>
            </a:xfrm>
            <a:prstGeom prst="rect">
              <a:avLst/>
            </a:prstGeom>
            <a:solidFill>
              <a:srgbClr val="31859C"/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algn="ctr" hangingPunct="0">
                <a:defRPr>
                  <a:solidFill>
                    <a:srgbClr val="FFFFFF"/>
                  </a:solidFill>
                  <a:latin typeface="SimHei"/>
                  <a:ea typeface="SimHei"/>
                  <a:cs typeface="SimHei"/>
                  <a:sym typeface="SimHei"/>
                </a:defRPr>
              </a:pPr>
              <a:endParaRPr sz="2400" kern="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endParaRPr>
            </a:p>
          </p:txBody>
        </p:sp>
        <p:sp>
          <p:nvSpPr>
            <p:cNvPr id="56" name="Rectangle 6"/>
            <p:cNvSpPr/>
            <p:nvPr/>
          </p:nvSpPr>
          <p:spPr>
            <a:xfrm>
              <a:off x="188827" y="0"/>
              <a:ext cx="188828" cy="45719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algn="ctr" hangingPunct="0">
                <a:defRPr>
                  <a:solidFill>
                    <a:srgbClr val="FFFFFF"/>
                  </a:solidFill>
                  <a:latin typeface="SimHei"/>
                  <a:ea typeface="SimHei"/>
                  <a:cs typeface="SimHei"/>
                  <a:sym typeface="SimHei"/>
                </a:defRPr>
              </a:pPr>
              <a:endParaRPr sz="2400" kern="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endParaRPr>
            </a:p>
          </p:txBody>
        </p:sp>
        <p:sp>
          <p:nvSpPr>
            <p:cNvPr id="57" name="Rectangle 7"/>
            <p:cNvSpPr/>
            <p:nvPr/>
          </p:nvSpPr>
          <p:spPr>
            <a:xfrm>
              <a:off x="377655" y="0"/>
              <a:ext cx="188828" cy="45719"/>
            </a:xfrm>
            <a:prstGeom prst="rect">
              <a:avLst/>
            </a:prstGeom>
            <a:solidFill>
              <a:srgbClr val="B7DEE8"/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algn="ctr" hangingPunct="0">
                <a:defRPr>
                  <a:solidFill>
                    <a:srgbClr val="FFFFFF"/>
                  </a:solidFill>
                  <a:latin typeface="SimHei"/>
                  <a:ea typeface="SimHei"/>
                  <a:cs typeface="SimHei"/>
                  <a:sym typeface="SimHei"/>
                </a:defRPr>
              </a:pPr>
              <a:endParaRPr sz="2400" kern="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endParaRPr>
            </a:p>
          </p:txBody>
        </p:sp>
        <p:sp>
          <p:nvSpPr>
            <p:cNvPr id="58" name="Rectangle 8"/>
            <p:cNvSpPr/>
            <p:nvPr/>
          </p:nvSpPr>
          <p:spPr>
            <a:xfrm>
              <a:off x="566482" y="0"/>
              <a:ext cx="188828" cy="4571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algn="ctr" hangingPunct="0">
                <a:defRPr>
                  <a:solidFill>
                    <a:srgbClr val="FFFFFF"/>
                  </a:solidFill>
                  <a:latin typeface="SimHei"/>
                  <a:ea typeface="SimHei"/>
                  <a:cs typeface="SimHei"/>
                  <a:sym typeface="SimHei"/>
                </a:defRPr>
              </a:pPr>
              <a:endParaRPr sz="2400" kern="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endParaRPr>
            </a:p>
          </p:txBody>
        </p:sp>
      </p:grpSp>
      <p:sp>
        <p:nvSpPr>
          <p:cNvPr id="60" name="幻灯片编号"/>
          <p:cNvSpPr>
            <a:spLocks noGrp="1"/>
          </p:cNvSpPr>
          <p:nvPr>
            <p:ph type="sldNum" sz="quarter" idx="2"/>
          </p:nvPr>
        </p:nvSpPr>
        <p:spPr>
          <a:xfrm>
            <a:off x="5892800" y="6170085"/>
            <a:ext cx="2844800" cy="3725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3" name="内容占位符 3"/>
          <p:cNvSpPr>
            <a:spLocks noGrp="1"/>
          </p:cNvSpPr>
          <p:nvPr>
            <p:ph sz="half" idx="10" hasCustomPrompt="1"/>
          </p:nvPr>
        </p:nvSpPr>
        <p:spPr>
          <a:xfrm>
            <a:off x="5410617" y="1444557"/>
            <a:ext cx="5760843" cy="3716961"/>
          </a:xfrm>
        </p:spPr>
        <p:txBody>
          <a:bodyPr>
            <a:normAutofit/>
          </a:bodyPr>
          <a:lstStyle>
            <a:lvl1pPr>
              <a:defRPr lang="zh-CN" altLang="en-US" sz="2400" b="1" i="0" u="none" strike="noStrike" cap="none" spc="0" baseline="0" dirty="0" smtClean="0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YaHei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微软雅黑，</a:t>
            </a:r>
            <a:r>
              <a:rPr lang="en-US" altLang="zh-CN" dirty="0"/>
              <a:t>24</a:t>
            </a:r>
            <a:r>
              <a:rPr lang="zh-CN" altLang="en-US" dirty="0"/>
              <a:t>号字，加粗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611679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编号占位符 1"/>
          <p:cNvSpPr>
            <a:spLocks noGrp="1"/>
          </p:cNvSpPr>
          <p:nvPr>
            <p:ph type="sldNum" sz="quarter" idx="4"/>
          </p:nvPr>
        </p:nvSpPr>
        <p:spPr>
          <a:xfrm>
            <a:off x="9238129" y="6353664"/>
            <a:ext cx="2743200" cy="365125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imHei" charset="0"/>
                <a:ea typeface="SimHei" charset="0"/>
                <a:cs typeface="SimHei" charset="0"/>
              </a:defRPr>
            </a:lvl1pPr>
          </a:lstStyle>
          <a:p>
            <a:fld id="{694788E3-245D-854A-AD4A-9E1F214D1575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431373" y="164637"/>
            <a:ext cx="4036443" cy="614563"/>
          </a:xfrm>
          <a:prstGeom prst="rect">
            <a:avLst/>
          </a:prstGeom>
        </p:spPr>
        <p:txBody>
          <a:bodyPr lIns="68576" tIns="34289" rIns="68576" bIns="34289" anchor="b">
            <a:noAutofit/>
          </a:bodyPr>
          <a:lstStyle>
            <a:lvl1pPr algn="l">
              <a:defRPr sz="4267" b="0" i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0"/>
                <a:ea typeface="SimHei" charset="0"/>
                <a:cs typeface="SimHei" charset="0"/>
              </a:defRPr>
            </a:lvl1pPr>
          </a:lstStyle>
          <a:p>
            <a:r>
              <a:rPr kumimoji="1" lang="zh-CN" altLang="en-US" dirty="0"/>
              <a:t>单单击此处</a:t>
            </a:r>
          </a:p>
        </p:txBody>
      </p:sp>
      <p:sp>
        <p:nvSpPr>
          <p:cNvPr id="13" name="副标题 2"/>
          <p:cNvSpPr>
            <a:spLocks noGrp="1"/>
          </p:cNvSpPr>
          <p:nvPr>
            <p:ph type="subTitle" idx="13"/>
          </p:nvPr>
        </p:nvSpPr>
        <p:spPr>
          <a:xfrm>
            <a:off x="431378" y="985718"/>
            <a:ext cx="4416489" cy="427065"/>
          </a:xfrm>
          <a:prstGeom prst="rect">
            <a:avLst/>
          </a:prstGeom>
        </p:spPr>
        <p:txBody>
          <a:bodyPr lIns="68576" tIns="34289" rIns="68576" bIns="34289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50000"/>
                  </a:schemeClr>
                </a:solidFill>
                <a:latin typeface="SimHei" charset="0"/>
                <a:ea typeface="SimHei" charset="0"/>
                <a:cs typeface="SimHe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cxnSp>
        <p:nvCxnSpPr>
          <p:cNvPr id="6" name="直线连接符 5"/>
          <p:cNvCxnSpPr/>
          <p:nvPr userDrawn="1"/>
        </p:nvCxnSpPr>
        <p:spPr>
          <a:xfrm>
            <a:off x="431378" y="836712"/>
            <a:ext cx="1133884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图片 7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56" y="337405"/>
            <a:ext cx="1545073" cy="3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52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F4486-E4C9-2F7A-FF55-8F159A8F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44988-F36C-65DA-3E2F-E3CACAAD8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05926F-2CF4-0DD8-94BD-501FB9BDA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02999C-8557-0F45-F904-A855DFC0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66EAA-2BBC-2F62-F65C-2857A5F3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28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4EA4B-9610-BB2E-655C-D03E908C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CEDA55-6C45-C502-E817-DCE374DDE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478070-C7CB-188C-92DB-2BC5B4F9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C43A4-85B1-7E6C-3891-1C087F56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9CCD1-CA03-6E22-C58D-9C28915B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42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3E234-13FA-9C1B-C1FD-B64B7230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A002C-A3A6-6868-0D5E-14272A30B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81F86E-CCB9-2883-2AE5-63ECE963A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C781F6-F917-DF6E-FAAA-9273E812A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600799-5164-357A-A32B-30787F32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0E6904-9D32-F70C-FC12-836B8DF4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912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A5F1C-3E9D-2F23-F6F8-D2C03F04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34F6F2-3F89-0B45-6344-B077CF94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55E823-8828-AAED-37DB-1BB82E1E4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F2137C-73A3-3FB5-8E5E-64C438C5C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74A230-B979-08A9-236E-94F950090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1268B9-06C6-E1A3-4D16-69ECB3DB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A1774E-2C2B-40A8-6F83-828E5C17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A243E3-73DC-33E1-B8AB-AB9FBFFC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752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67F65-7B53-8CE7-9BE6-9D1D2D92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DF634E-7EAD-BC4C-D9D6-8B484260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233584-CEB9-E172-5B91-103C2AFA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8A608B-8CF3-3CF3-CB63-2CB54AE7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26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FD2446-92D8-9FB6-45D8-F0405A52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CEAE25-9BDF-6FC0-549D-967F783A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3DE0DF-71E3-3EA9-1B38-2F16BBDB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74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6EFB8-64B9-1F15-8474-07515C32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753C2-DE17-9006-9A19-8F22AF69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8A54D0-FB57-A79E-3182-846D31761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DF8928-9CE5-1832-B9AF-D8979F33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D493CB-E924-DC3A-114D-C728267D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C20C0C-3AE8-C957-4927-C3AAA29C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37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8D0C5-B50A-46A9-2BB7-28D760E7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8D6DD9-4128-71D9-AD9C-9B46D0694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54BF7B-E9D3-2C0E-9E8A-B9709B6FE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8C2131-84C9-D9E5-B639-E00935607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81DBCC-1D2F-7168-2EB2-B19701A2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C9B2EE-6D3A-99AE-F515-3F436891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98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52F31A-1C90-2244-EC68-F0B60265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F5A9F4-BE31-38E2-AE2E-E705F0A77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0F5B5D-8571-E994-A168-E43935BED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CFF5F-0DB3-F94F-A566-29479B744EDB}" type="datetimeFigureOut">
              <a:rPr kumimoji="1" lang="zh-CN" altLang="en-US" smtClean="0"/>
              <a:t>2022/10/24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28011-240E-DF85-534B-44BA5C0B9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5CE6F-B7A9-2967-F304-7C88DFAD9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FD3E7-FA77-5645-B098-62D30FD090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20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purdue.edu/~doerge/BIOINFORM.D/FALL06/Benjamini%20and%20Y%20FDR.pdf" TargetMode="External"/><Relationship Id="rId2" Type="http://schemas.openxmlformats.org/officeDocument/2006/relationships/slide" Target="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iff"/><Relationship Id="rId11" Type="http://schemas.openxmlformats.org/officeDocument/2006/relationships/image" Target="../media/image21.png"/><Relationship Id="rId5" Type="http://schemas.openxmlformats.org/officeDocument/2006/relationships/image" Target="../media/image15.tiff"/><Relationship Id="rId10" Type="http://schemas.openxmlformats.org/officeDocument/2006/relationships/image" Target="../media/image20.png"/><Relationship Id="rId4" Type="http://schemas.openxmlformats.org/officeDocument/2006/relationships/image" Target="../media/image14.tiff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4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0.png"/><Relationship Id="rId5" Type="http://schemas.openxmlformats.org/officeDocument/2006/relationships/image" Target="../media/image311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832779" y="1668449"/>
            <a:ext cx="7090167" cy="1884616"/>
          </a:xfrm>
          <a:prstGeom prst="rect">
            <a:avLst/>
          </a:prstGeom>
          <a:noFill/>
        </p:spPr>
        <p:txBody>
          <a:bodyPr wrap="square" lIns="91435" tIns="45719" rIns="91435" bIns="45719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</a:rPr>
              <a:t>数据报表中的统计推断问题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tx1"/>
                </a:solidFill>
              </a:rPr>
              <a:t>参数估计</a:t>
            </a:r>
            <a:endParaRPr lang="en-US" altLang="zh-CN" sz="2000" b="1" kern="0" dirty="0">
              <a:solidFill>
                <a:schemeClr val="tx1"/>
              </a:solidFill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</a:rPr>
              <a:t>假设检验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</a:rPr>
              <a:t>估计与检验的其他问题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537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B1FD8-717B-234E-B55B-1E5B5FC0B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3600" dirty="0"/>
              <a:t>两类错误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D45A4E-FAEE-0E44-A6FA-1780E8EEF4A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31377" y="985718"/>
            <a:ext cx="10933309" cy="591260"/>
          </a:xfrm>
        </p:spPr>
        <p:txBody>
          <a:bodyPr/>
          <a:lstStyle/>
          <a:p>
            <a:r>
              <a:rPr lang="zh-CN" altLang="zh-CN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第一类错误（</a:t>
            </a:r>
            <a:r>
              <a:rPr lang="en-US" altLang="zh-CN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type</a:t>
            </a:r>
            <a:r>
              <a:rPr lang="zh-CN" altLang="zh-CN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Ⅰ</a:t>
            </a:r>
            <a:r>
              <a:rPr lang="en-US" altLang="zh-CN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error</a:t>
            </a:r>
            <a:r>
              <a:rPr lang="zh-CN" altLang="en-US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r>
              <a:rPr lang="zh-CN" altLang="en-US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“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弃真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”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错误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拒绝了实际上</a:t>
            </a:r>
            <a:r>
              <a:rPr lang="zh-CN" altLang="en-US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正确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的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H0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zh-CN" altLang="en-US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其概率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一般用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α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表示</a:t>
            </a:r>
            <a:b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zh-CN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第二类错误（</a:t>
            </a:r>
            <a:r>
              <a:rPr lang="en-US" altLang="zh-CN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type</a:t>
            </a:r>
            <a:r>
              <a:rPr lang="zh-CN" altLang="zh-CN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Ⅱ</a:t>
            </a:r>
            <a:r>
              <a:rPr lang="en-US" altLang="zh-CN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error</a:t>
            </a:r>
            <a:r>
              <a:rPr lang="zh-CN" altLang="zh-CN" sz="16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r>
              <a:rPr lang="zh-CN" altLang="en-US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“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存伪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”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错误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不拒绝实际上错误的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H0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zh-CN" altLang="en-US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其概率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一般用</a:t>
            </a:r>
            <a:r>
              <a:rPr lang="en-US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β</a:t>
            </a:r>
            <a:r>
              <a:rPr lang="zh-CN" altLang="zh-CN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表示</a:t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026860-21BC-4747-BCF7-37D85663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75" y="2868505"/>
            <a:ext cx="5359400" cy="1143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DAD5B0-21E8-6349-9214-0157FEBD52C0}"/>
              </a:ext>
            </a:extLst>
          </p:cNvPr>
          <p:cNvSpPr txBox="1"/>
          <p:nvPr/>
        </p:nvSpPr>
        <p:spPr>
          <a:xfrm>
            <a:off x="3821485" y="2151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B76997-6A3A-944A-8443-9836F636E704}"/>
              </a:ext>
            </a:extLst>
          </p:cNvPr>
          <p:cNvSpPr txBox="1"/>
          <p:nvPr/>
        </p:nvSpPr>
        <p:spPr>
          <a:xfrm>
            <a:off x="761044" y="33436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C987BA-BD51-D841-BDFE-0E04A7930E99}"/>
              </a:ext>
            </a:extLst>
          </p:cNvPr>
          <p:cNvSpPr/>
          <p:nvPr/>
        </p:nvSpPr>
        <p:spPr>
          <a:xfrm>
            <a:off x="694777" y="5075884"/>
            <a:ext cx="10855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在样本容量固定的情况下，</a:t>
            </a:r>
            <a:r>
              <a:rPr lang="el-GR" altLang="zh-CN" b="1" dirty="0">
                <a:latin typeface="arial" panose="020B0604020202020204" pitchFamily="34" charset="0"/>
              </a:rPr>
              <a:t>α</a:t>
            </a:r>
            <a:r>
              <a:rPr lang="zh-CN" altLang="en-US" b="1" dirty="0">
                <a:latin typeface="arial" panose="020B0604020202020204" pitchFamily="34" charset="0"/>
              </a:rPr>
              <a:t>与</a:t>
            </a:r>
            <a:r>
              <a:rPr lang="el-GR" altLang="zh-CN" b="1" dirty="0">
                <a:latin typeface="arial" panose="020B0604020202020204" pitchFamily="34" charset="0"/>
              </a:rPr>
              <a:t>β</a:t>
            </a:r>
            <a:r>
              <a:rPr lang="zh-CN" altLang="en-US" b="1" dirty="0">
                <a:latin typeface="arial" panose="020B0604020202020204" pitchFamily="34" charset="0"/>
              </a:rPr>
              <a:t>不能同时增加或减少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r>
              <a:rPr lang="zh-CN" altLang="zh-CN" b="1" dirty="0"/>
              <a:t>但如果增加样本量，是可以同时减小两类错误的</a:t>
            </a:r>
            <a:r>
              <a:rPr lang="zh-CN" altLang="en-US" b="1" dirty="0"/>
              <a:t>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939C61D-66E5-3946-8165-2F7B2053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231" y="1797573"/>
            <a:ext cx="4608731" cy="305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142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1E3A2-D97B-144F-9912-1E0125E01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3600" dirty="0"/>
              <a:t>统计功效与样本量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9AD57F59-6C87-074B-9752-F3998DEEF05A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431377" y="985718"/>
                <a:ext cx="10410793" cy="451196"/>
              </a:xfrm>
            </p:spPr>
            <p:txBody>
              <a:bodyPr/>
              <a:lstStyle/>
              <a:p>
                <a:r>
                  <a:rPr lang="zh-CN" altLang="zh-CN" sz="2000" b="1" dirty="0">
                    <a:solidFill>
                      <a:schemeClr val="tx1"/>
                    </a:solidFill>
                  </a:rPr>
                  <a:t>统计功效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（Statistical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Power）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= 1-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即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为真时正确地拒绝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的概率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。</a:t>
                </a:r>
                <a:endParaRPr lang="zh-CN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9AD57F59-6C87-074B-9752-F3998DEEF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431377" y="985718"/>
                <a:ext cx="10410793" cy="451196"/>
              </a:xfrm>
              <a:blipFill>
                <a:blip r:embed="rId2"/>
                <a:stretch>
                  <a:fillRect l="-854" t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060700-B82B-5C44-BDB5-1B1C49D7DB87}"/>
                  </a:ext>
                </a:extLst>
              </p:cNvPr>
              <p:cNvSpPr txBox="1"/>
              <p:nvPr/>
            </p:nvSpPr>
            <p:spPr>
              <a:xfrm>
                <a:off x="431374" y="1694613"/>
                <a:ext cx="6171308" cy="4539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/>
                  <a:t>样本量的估算</a:t>
                </a:r>
                <a:r>
                  <a:rPr kumimoji="1" lang="en-US" altLang="zh-CN" dirty="0"/>
                  <a:t>:</a:t>
                </a:r>
              </a:p>
              <a:p>
                <a:r>
                  <a:rPr kumimoji="1" lang="zh-CN" altLang="en-US" dirty="0"/>
                  <a:t>例如，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对与样本均值差值的双边检验</a:t>
                </a:r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f>
                                            <m:f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num>
                                            <m:den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𝐸𝑆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(effect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size): </a:t>
                </a:r>
                <a:r>
                  <a:rPr kumimoji="1" lang="zh-CN" altLang="en-US" dirty="0"/>
                  <a:t>期望检测出的效应量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差异</a:t>
                </a:r>
                <a:r>
                  <a:rPr kumimoji="1" lang="en-US" altLang="zh-CN" dirty="0"/>
                  <a:t>)</a:t>
                </a: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对于均值的置信区间</a:t>
                </a:r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𝑀𝑂𝐸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MOE (margin of error): </a:t>
                </a:r>
                <a:r>
                  <a:rPr kumimoji="1" lang="zh-CN" altLang="en-US" dirty="0"/>
                  <a:t>希望误差范围的大小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实际中总体</a:t>
                </a:r>
                <a:r>
                  <a:rPr kumimoji="1" lang="en-US" altLang="zh-CN" dirty="0" err="1"/>
                  <a:t>σ</a:t>
                </a:r>
                <a:r>
                  <a:rPr kumimoji="1" lang="zh-CN" altLang="en-US" dirty="0"/>
                  <a:t>无法知道，用一些估计方法得到的方差替代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060700-B82B-5C44-BDB5-1B1C49D7D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4" y="1694613"/>
                <a:ext cx="6171308" cy="4539931"/>
              </a:xfrm>
              <a:prstGeom prst="rect">
                <a:avLst/>
              </a:prstGeom>
              <a:blipFill>
                <a:blip r:embed="rId3"/>
                <a:stretch>
                  <a:fillRect l="-1029" t="-557" b="-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21E9D16-1F80-144E-AE88-EBC41C684044}"/>
              </a:ext>
            </a:extLst>
          </p:cNvPr>
          <p:cNvSpPr txBox="1"/>
          <p:nvPr/>
        </p:nvSpPr>
        <p:spPr>
          <a:xfrm>
            <a:off x="6970817" y="2136338"/>
            <a:ext cx="4500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一般在实验前根据：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需要检测出的实际显著有效差异</a:t>
            </a:r>
            <a:r>
              <a:rPr kumimoji="1" lang="en-US" altLang="zh-CN" dirty="0"/>
              <a:t>ES</a:t>
            </a:r>
          </a:p>
          <a:p>
            <a:r>
              <a:rPr kumimoji="1" lang="en-US" altLang="zh-CN" dirty="0"/>
              <a:t>2.⍺,β (</a:t>
            </a:r>
            <a:r>
              <a:rPr kumimoji="1" lang="zh-CN" altLang="en-US" dirty="0"/>
              <a:t>或者等价的功效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估算的方差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确定样本量的大小，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再根据实验条件，如每天能分配的流量，时间上的周期性等，决定实验时长。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2245CA2C-CDDC-8241-AC2F-11E7CC962456}"/>
              </a:ext>
            </a:extLst>
          </p:cNvPr>
          <p:cNvCxnSpPr>
            <a:cxnSpLocks/>
          </p:cNvCxnSpPr>
          <p:nvPr/>
        </p:nvCxnSpPr>
        <p:spPr>
          <a:xfrm>
            <a:off x="6602681" y="1947554"/>
            <a:ext cx="1" cy="4286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1403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1474D-B28B-FE44-AA32-46C7A4915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600" dirty="0"/>
              <a:t>P</a:t>
            </a:r>
            <a:r>
              <a:rPr kumimoji="1" lang="zh-CN" altLang="en-US" sz="3600" dirty="0"/>
              <a:t>值的解读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98CB22DE-E600-244D-96C2-20A9306ED1BB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431378" y="985718"/>
                <a:ext cx="11760622" cy="4061295"/>
              </a:xfrm>
            </p:spPr>
            <p:txBody>
              <a:bodyPr/>
              <a:lstStyle/>
              <a:p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关于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值，以下哪些说法是正确的？</a:t>
                </a:r>
                <a:endParaRPr lang="en" altLang="zh-CN" b="1" dirty="0">
                  <a:latin typeface="+mn-ea"/>
                  <a:ea typeface="+mn-ea"/>
                </a:endParaRPr>
              </a:p>
              <a:p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A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. 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为真的可能性 （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=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⍺意味着原假设只有⍺的概率为真）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B.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不显著的检验结果 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&gt;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)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意味着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为真，应被接受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C.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统计结果不显著意味着效应量较小，结果显著意味着效应量较大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D. 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值指在原假设为真的情况下，观测到的结果和更极端的结果出现的概率。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E.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如果依据 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P≤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拒绝原假设，则犯错 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假阳性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)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的可能性为⍺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98CB22DE-E600-244D-96C2-20A9306ED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431378" y="985718"/>
                <a:ext cx="11760622" cy="4061295"/>
              </a:xfrm>
              <a:blipFill>
                <a:blip r:embed="rId2"/>
                <a:stretch>
                  <a:fillRect l="-1079" t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3415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1474D-B28B-FE44-AA32-46C7A4915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600" dirty="0"/>
              <a:t>P</a:t>
            </a:r>
            <a:r>
              <a:rPr kumimoji="1" lang="zh-CN" altLang="en-US" sz="3600" dirty="0"/>
              <a:t>值的解读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98CB22DE-E600-244D-96C2-20A9306ED1BB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431378" y="985718"/>
                <a:ext cx="11760622" cy="4061295"/>
              </a:xfrm>
            </p:spPr>
            <p:txBody>
              <a:bodyPr/>
              <a:lstStyle/>
              <a:p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关于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值，以下哪些说法是正确的？</a:t>
                </a:r>
                <a:endParaRPr lang="en" altLang="zh-CN" b="1" dirty="0">
                  <a:latin typeface="+mn-ea"/>
                  <a:ea typeface="+mn-ea"/>
                </a:endParaRPr>
              </a:p>
              <a:p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A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. 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为真的可能性 （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=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⍺意味着原假设只有⍺的概率为真）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B.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不显著的检验结果 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&gt;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)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意味着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为真，应被接受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C.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统计结果不显著意味着效应量较小，结果显著意味着效应量较大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en-US" altLang="zh-CN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D. P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值指在原假设为真的情况下，观测到的结果和更极端的结果出现的概率</a:t>
                </a:r>
                <a:endParaRPr lang="en-US" altLang="zh-CN" b="1" dirty="0">
                  <a:solidFill>
                    <a:srgbClr val="C00000"/>
                  </a:solidFill>
                  <a:latin typeface="+mn-ea"/>
                  <a:ea typeface="+mn-ea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E.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如果依据 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P≤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拒绝原假设，则犯错 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假阳性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)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的可能性为⍺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98CB22DE-E600-244D-96C2-20A9306ED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431378" y="985718"/>
                <a:ext cx="11760622" cy="4061295"/>
              </a:xfrm>
              <a:blipFill>
                <a:blip r:embed="rId2"/>
                <a:stretch>
                  <a:fillRect l="-1079" t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3819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1474D-B28B-FE44-AA32-46C7A4915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600" dirty="0"/>
              <a:t>P</a:t>
            </a:r>
            <a:r>
              <a:rPr kumimoji="1" lang="zh-CN" altLang="en-US" sz="3600" dirty="0"/>
              <a:t>值的解读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98CB22DE-E600-244D-96C2-20A9306ED1BB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431378" y="985718"/>
                <a:ext cx="11760622" cy="4904443"/>
              </a:xfrm>
            </p:spPr>
            <p:txBody>
              <a:bodyPr/>
              <a:lstStyle/>
              <a:p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关于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值，以下哪些说法是正确的？</a:t>
                </a:r>
                <a:endParaRPr lang="en" altLang="zh-CN" b="1" dirty="0">
                  <a:latin typeface="+mn-ea"/>
                  <a:ea typeface="+mn-ea"/>
                </a:endParaRPr>
              </a:p>
              <a:p>
                <a:pPr marL="457200" indent="-457200">
                  <a:buAutoNum type="alphaUcPeriod"/>
                </a:pP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为真的可能性 （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=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⍺意味着原假设只有⍺的概率为真）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en" altLang="zh-CN" sz="1600" dirty="0"/>
                  <a:t>P</a:t>
                </a:r>
                <a:r>
                  <a:rPr lang="zh-CN" altLang="en-US" sz="1600" dirty="0"/>
                  <a:t>值描述的是假定待验假设是正确的，观测到的统计量与根据待验假设预测情况的一致程度。频率学派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1600" dirty="0"/>
                  <a:t>确定性的，没有概</a:t>
                </a:r>
                <a:r>
                  <a:rPr lang="zh-CN" altLang="en-US" sz="1600"/>
                  <a:t>所谓的概率分布</a:t>
                </a:r>
                <a:endParaRPr lang="en-US" altLang="zh-CN" sz="1600" dirty="0"/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B.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不显著的检验结果 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&gt;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)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意味着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为真，应被接受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zh-CN" altLang="en-US" sz="1600" dirty="0"/>
                  <a:t>较大的</a:t>
                </a:r>
                <a:r>
                  <a:rPr lang="en" altLang="zh-CN" sz="1600" dirty="0"/>
                  <a:t>P</a:t>
                </a:r>
                <a:r>
                  <a:rPr lang="zh-CN" altLang="en-US" sz="1600" dirty="0"/>
                  <a:t>值仅是在所有假设都是正确的前提下，</a:t>
                </a:r>
                <a:r>
                  <a:rPr lang="zh-CN" altLang="zh-CN" sz="1600" dirty="0"/>
                  <a:t>没有充分证据拒绝原假设</a:t>
                </a:r>
                <a:r>
                  <a:rPr lang="en-US" altLang="zh-CN" sz="1600" dirty="0"/>
                  <a:t>(</a:t>
                </a:r>
                <a:r>
                  <a:rPr lang="zh-CN" altLang="en-US" sz="1600" dirty="0"/>
                  <a:t>观测到的并不是小概率事件</a:t>
                </a:r>
                <a:r>
                  <a:rPr lang="en-US" altLang="zh-CN" sz="1600" dirty="0"/>
                  <a:t>)</a:t>
                </a:r>
                <a:r>
                  <a:rPr lang="zh-CN" altLang="en-US" sz="1600" dirty="0"/>
                  <a:t>。</a:t>
                </a:r>
                <a:r>
                  <a:rPr lang="en-US" altLang="zh-CN" sz="1600" dirty="0"/>
                  <a:t>P</a:t>
                </a:r>
                <a:r>
                  <a:rPr lang="zh-CN" altLang="en-US" sz="1600" dirty="0"/>
                  <a:t>值大</a:t>
                </a:r>
                <a:r>
                  <a:rPr lang="zh-CN" altLang="zh-CN" sz="1600" dirty="0"/>
                  <a:t>可能因为样本量不够大</a:t>
                </a:r>
                <a:r>
                  <a:rPr lang="zh-CN" altLang="en-US" sz="1600" dirty="0"/>
                  <a:t>（噪声过大）或者其他前提条件不满足导致的，即犯了</a:t>
                </a:r>
                <a:r>
                  <a:rPr lang="en-US" altLang="zh-CN" sz="1600" dirty="0"/>
                  <a:t>II</a:t>
                </a:r>
                <a:r>
                  <a:rPr lang="zh-CN" altLang="en-US" sz="1600" dirty="0"/>
                  <a:t>类错误。</a:t>
                </a:r>
                <a:endParaRPr lang="en-US" altLang="zh-CN" sz="1600" dirty="0"/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C.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统计结果不显著意味着效应量较小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，结果显著意味着效应量较大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zh-CN" altLang="en-US" sz="1600" dirty="0"/>
                  <a:t>效应量大小与显著性无关。当样本量较小时，即使很大的效应也会淹没在噪声中。</a:t>
                </a:r>
                <a:endParaRPr lang="en-US" altLang="zh-CN" sz="1600" dirty="0"/>
              </a:p>
              <a:p>
                <a:r>
                  <a:rPr lang="en-US" altLang="zh-CN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D. P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值指在原假设为真的情况下，观测到的结果和更极端的结果出现的概率</a:t>
                </a:r>
                <a:endParaRPr lang="en-US" altLang="zh-CN" b="1" dirty="0">
                  <a:solidFill>
                    <a:srgbClr val="C00000"/>
                  </a:solidFill>
                  <a:latin typeface="+mn-ea"/>
                  <a:ea typeface="+mn-ea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E.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如果依据 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P≤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</a:t>
                </a:r>
                <a:r>
                  <a:rPr lang="en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拒绝原假设，则犯错 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假阳性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)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的可能性为⍺</a:t>
                </a:r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zh-CN" altLang="en-US" sz="1600" dirty="0"/>
                  <a:t>假设待验假设为真但被拒绝时，犯错的可能性为 </a:t>
                </a:r>
                <a:r>
                  <a:rPr lang="en-US" altLang="zh-CN" sz="1600" dirty="0"/>
                  <a:t>100%</a:t>
                </a:r>
                <a:r>
                  <a:rPr lang="zh-CN" altLang="en-US" sz="1600" dirty="0"/>
                  <a:t>。</a:t>
                </a:r>
                <a:r>
                  <a:rPr lang="zh-CN" altLang="en-US" sz="1600" b="1" dirty="0"/>
                  <a:t>⍺</a:t>
                </a:r>
                <a:r>
                  <a:rPr lang="en-US" altLang="zh-CN" sz="1600" dirty="0"/>
                  <a:t>%</a:t>
                </a:r>
                <a:r>
                  <a:rPr lang="zh-CN" altLang="en-US" sz="1600" dirty="0"/>
                  <a:t>仅仅意味着当待验假设和所用其他假设都是正确的情况下，通过多次不同实验进行检验，错误拒绝待验假设的频率。</a:t>
                </a:r>
                <a:endParaRPr lang="en-US" altLang="zh-CN" sz="1600" dirty="0"/>
              </a:p>
              <a:p>
                <a:endParaRPr lang="en-US" altLang="zh-CN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98CB22DE-E600-244D-96C2-20A9306ED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431378" y="985718"/>
                <a:ext cx="11760622" cy="4904443"/>
              </a:xfrm>
              <a:blipFill>
                <a:blip r:embed="rId2"/>
                <a:stretch>
                  <a:fillRect l="-1079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7760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832779" y="1668449"/>
            <a:ext cx="7090167" cy="1884616"/>
          </a:xfrm>
          <a:prstGeom prst="rect">
            <a:avLst/>
          </a:prstGeom>
          <a:noFill/>
        </p:spPr>
        <p:txBody>
          <a:bodyPr wrap="square" lIns="91435" tIns="45719" rIns="91435" bIns="45719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</a:rPr>
              <a:t>数据报表中的统计推断问题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</a:rPr>
              <a:t>参数估计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</a:rPr>
              <a:t>假设检验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tx1"/>
                </a:solidFill>
              </a:rPr>
              <a:t>估计与检验的其他问题</a:t>
            </a:r>
            <a:endParaRPr lang="en-US" altLang="zh-CN" sz="2000" b="1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1146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F4B2C-2EA0-C54D-9BC6-01A09F827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7536970" cy="614563"/>
          </a:xfrm>
        </p:spPr>
        <p:txBody>
          <a:bodyPr/>
          <a:lstStyle/>
          <a:p>
            <a:r>
              <a:rPr lang="zh-CN" altLang="zh-CN" sz="3600" dirty="0"/>
              <a:t>置信区间和假设检验的异同</a:t>
            </a:r>
            <a:endParaRPr kumimoji="1"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B0393FD5-62C7-D24B-A572-64A5A8C800F7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431378" y="985718"/>
                <a:ext cx="9567645" cy="1983113"/>
              </a:xfrm>
            </p:spPr>
            <p:txBody>
              <a:bodyPr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1.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单边检验没有等价的置信区间</a:t>
                </a:r>
                <a:endParaRPr kumimoji="1" lang="en-US" altLang="zh-CN" sz="2000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2.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对某些统计量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(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如比例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)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，置信区间的误差幅度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(MOE)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中的标准误差用估计值，假设检验里的标准误差基于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sz="2000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3.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对单个统计量的置信区间有重叠，对应的双统计量的假设检验一定不显著？</a:t>
                </a:r>
                <a:endParaRPr kumimoji="1" lang="en-US" altLang="zh-CN" sz="2000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zh-CN" altLang="en-US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当两个</a:t>
                </a:r>
                <a:r>
                  <a:rPr lang="en-US" altLang="zh-CN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(1-</a:t>
                </a:r>
                <a:r>
                  <a:rPr lang="zh-CN" altLang="en-US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</a:t>
                </a:r>
                <a:r>
                  <a:rPr lang="en-US" altLang="zh-CN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)%</a:t>
                </a:r>
                <a:r>
                  <a:rPr lang="zh-CN" altLang="en-US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置信区间不重叠时，差异有显著的统计意义。但是反过来说未必是对的。两个</a:t>
                </a:r>
                <a:r>
                  <a:rPr lang="en-US" altLang="zh-CN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(1-</a:t>
                </a:r>
                <a:r>
                  <a:rPr lang="zh-CN" altLang="en-US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⍺</a:t>
                </a:r>
                <a:r>
                  <a:rPr lang="en-US" altLang="zh-CN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)%</a:t>
                </a:r>
                <a:r>
                  <a:rPr lang="zh-CN" altLang="en-US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置信区间有重叠，对应关于差异的双样本假设检验也可能是显著的。</a:t>
                </a:r>
                <a:endParaRPr lang="en-US" altLang="zh-CN" sz="1800" i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endParaRPr lang="en-US" altLang="zh-CN" sz="2000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B0393FD5-62C7-D24B-A572-64A5A8C80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431378" y="985718"/>
                <a:ext cx="9567645" cy="1983113"/>
              </a:xfrm>
              <a:blipFill>
                <a:blip r:embed="rId2"/>
                <a:stretch>
                  <a:fillRect l="-928" t="-3822" r="-133" b="-8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ACE3C90-5380-3145-A493-8A6FAC8B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321" y="3172994"/>
            <a:ext cx="1919679" cy="23200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C87971-9E25-804A-93E3-9E51F0D53CE5}"/>
              </a:ext>
            </a:extLst>
          </p:cNvPr>
          <p:cNvSpPr txBox="1"/>
          <p:nvPr/>
        </p:nvSpPr>
        <p:spPr>
          <a:xfrm>
            <a:off x="787631" y="5493034"/>
            <a:ext cx="9021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原因：计算置信区间用的是各自的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95%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置信区间用的是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各自的标准误差</a:t>
            </a:r>
            <a:endParaRPr lang="en-US" altLang="zh-CN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进行两组差异的假设检验时，用的是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两组合并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pooled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的标准误差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，并且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自由度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也因两组合并而变大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056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884A-0E60-0143-BB6C-3939CD1397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3600" dirty="0"/>
              <a:t>多重检验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D618C461-0D20-4944-A3B5-408230D72101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431377" y="985718"/>
                <a:ext cx="11432071" cy="5707645"/>
              </a:xfrm>
            </p:spPr>
            <p:txBody>
              <a:bodyPr/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当我们做多次假设检验时，由于每次检验都有一定几率会发生第一类错误</a:t>
                </a:r>
                <a:r>
                  <a:rPr lang="zh-CN" altLang="en" sz="2000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所以每进行一次假设检验，就会降低整体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(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所有假设检验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的结果的可信度，随着检验次数的增加，至少出现一次错误的可能性也在增加。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假如一次假设检验有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5%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的几率犯第一类错误，那么进行</a:t>
                </a:r>
                <a:r>
                  <a:rPr lang="en" altLang="zh-CN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m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次检验后，至少有一次犯第一类错误的概率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1−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0.95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endParaRPr lang="zh-CN" altLang="en-US" sz="1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endParaRPr lang="en-US" altLang="zh-CN" sz="20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zh-CN" altLang="en-US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错误实例：每日检测一个同类型的实验，在不校正</a:t>
                </a:r>
                <a:r>
                  <a:rPr lang="en-US" altLang="zh-CN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值（或置信度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18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）的前提下，发现一个显著的结果就宣称有显著区别。</a:t>
                </a:r>
                <a:endParaRPr lang="en-US" altLang="zh-CN" sz="1800" i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b="1" dirty="0">
                    <a:solidFill>
                      <a:schemeClr val="tx1"/>
                    </a:solidFill>
                  </a:rPr>
                  <a:t>校正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：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r>
                  <a:rPr lang="zh-CN" altLang="en" sz="2000" dirty="0">
                    <a:solidFill>
                      <a:schemeClr val="tx1"/>
                    </a:solidFill>
                  </a:rPr>
                  <a:t>控制</a:t>
                </a:r>
                <a:r>
                  <a:rPr lang="en" altLang="zh-CN" sz="2000" dirty="0">
                    <a:solidFill>
                      <a:schemeClr val="tx1"/>
                    </a:solidFill>
                  </a:rPr>
                  <a:t>FWER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sz="2000" dirty="0" err="1">
                    <a:solidFill>
                      <a:schemeClr val="tx1"/>
                    </a:solidFill>
                  </a:rPr>
                  <a:t>Familiywise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error rate):</a:t>
                </a:r>
              </a:p>
              <a:p>
                <a:r>
                  <a:rPr lang="zh-CN" altLang="en" sz="1800" i="1" dirty="0">
                    <a:solidFill>
                      <a:schemeClr val="tx1"/>
                    </a:solidFill>
                  </a:rPr>
                  <a:t>例如</a:t>
                </a:r>
                <a:r>
                  <a:rPr lang="en" altLang="zh-CN" sz="1800" i="1" dirty="0">
                    <a:solidFill>
                      <a:schemeClr val="tx1"/>
                    </a:solidFill>
                  </a:rPr>
                  <a:t>Bonferroni correction: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sz="1800" i="1" dirty="0">
                    <a:solidFill>
                      <a:schemeClr val="tx1"/>
                    </a:solidFill>
                  </a:rPr>
                  <a:t>  （最保守</a:t>
                </a:r>
                <a:r>
                  <a:rPr kumimoji="1" lang="en-US" altLang="zh-CN" sz="1800" i="1" dirty="0">
                    <a:solidFill>
                      <a:schemeClr val="tx1"/>
                    </a:solidFill>
                  </a:rPr>
                  <a:t>,</a:t>
                </a:r>
                <a:r>
                  <a:rPr kumimoji="1" lang="zh-CN" altLang="en-US" sz="1800" i="1" dirty="0">
                    <a:solidFill>
                      <a:schemeClr val="tx1"/>
                    </a:solidFill>
                  </a:rPr>
                  <a:t>假设每次实验都是不相关的）</a:t>
                </a:r>
                <a:endParaRPr kumimoji="1" lang="en-US" altLang="zh-CN" sz="1800" i="1" dirty="0">
                  <a:solidFill>
                    <a:schemeClr val="tx1"/>
                  </a:solidFill>
                </a:endParaRPr>
              </a:p>
              <a:p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控制</a:t>
                </a:r>
                <a:r>
                  <a:rPr lang="en" altLang="zh-CN" sz="2000" dirty="0">
                    <a:solidFill>
                      <a:schemeClr val="tx1"/>
                    </a:solidFill>
                  </a:rPr>
                  <a:t>FDR(False discovery rate):</a:t>
                </a:r>
              </a:p>
              <a:p>
                <a:r>
                  <a:rPr lang="zh-CN" altLang="en" sz="1800" i="1" dirty="0">
                    <a:solidFill>
                      <a:schemeClr val="tx1"/>
                    </a:solidFill>
                  </a:rPr>
                  <a:t>例如</a:t>
                </a:r>
                <a:r>
                  <a:rPr lang="en" altLang="zh-CN" sz="1800" i="1" dirty="0" err="1">
                    <a:solidFill>
                      <a:schemeClr val="tx1"/>
                    </a:solidFill>
                  </a:rPr>
                  <a:t>Benjamini</a:t>
                </a:r>
                <a:r>
                  <a:rPr lang="en" altLang="zh-CN" sz="1800" i="1" dirty="0">
                    <a:solidFill>
                      <a:schemeClr val="tx1"/>
                    </a:solidFill>
                  </a:rPr>
                  <a:t>-Hochberg </a:t>
                </a:r>
                <a:r>
                  <a:rPr lang="zh-CN" altLang="en" sz="1800" i="1" dirty="0">
                    <a:solidFill>
                      <a:schemeClr val="tx1"/>
                    </a:solidFill>
                  </a:rPr>
                  <a:t>法</a:t>
                </a:r>
                <a:r>
                  <a:rPr lang="zh-CN" altLang="en-US" sz="1800" i="1" dirty="0">
                    <a:solidFill>
                      <a:schemeClr val="tx1"/>
                    </a:solidFill>
                  </a:rPr>
                  <a:t> （见</a:t>
                </a:r>
                <a:r>
                  <a:rPr lang="zh-CN" altLang="en-US" sz="1800" i="1" dirty="0">
                    <a:solidFill>
                      <a:schemeClr val="tx1"/>
                    </a:solidFill>
                    <a:hlinkClick r:id="rId2" action="ppaction://hlinksldjump"/>
                  </a:rPr>
                  <a:t>附录</a:t>
                </a:r>
                <a:r>
                  <a:rPr lang="zh-CN" altLang="en-US" sz="1800" i="1" dirty="0">
                    <a:solidFill>
                      <a:schemeClr val="tx1"/>
                    </a:solidFill>
                  </a:rPr>
                  <a:t>）</a:t>
                </a:r>
                <a:endParaRPr lang="en" altLang="zh-CN" sz="1800" i="1" dirty="0">
                  <a:solidFill>
                    <a:schemeClr val="tx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D618C461-0D20-4944-A3B5-408230D72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431377" y="985718"/>
                <a:ext cx="11432071" cy="5707645"/>
              </a:xfrm>
              <a:blipFill>
                <a:blip r:embed="rId4"/>
                <a:stretch>
                  <a:fillRect l="-777" t="-1330" r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52714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A2706-0BC0-E247-AF8E-7AF615BCA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3600" dirty="0"/>
              <a:t>比值的置信区间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156776-0FC3-E043-82D1-66F05CBD342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73656" y="4266377"/>
            <a:ext cx="9013492" cy="724329"/>
          </a:xfrm>
        </p:spPr>
        <p:txBody>
          <a:bodyPr/>
          <a:lstStyle/>
          <a:p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用</a:t>
            </a: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delta method 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估计比值的方差（详见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  <a:hlinkClick r:id="rId2" action="ppaction://hlinksldjump"/>
              </a:rPr>
              <a:t>附录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）：对于均值不为零的两个正态随机变量</a:t>
            </a: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Y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，其比值</a:t>
            </a: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X/Y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的渐进分布为正态且有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C43006-DDA8-6B45-9ABE-B2F1C6D1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57" y="4917688"/>
            <a:ext cx="3975512" cy="1358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C1CD5B-8DAA-F740-B3A5-14CCE0A68AD9}"/>
                  </a:ext>
                </a:extLst>
              </p:cNvPr>
              <p:cNvSpPr txBox="1"/>
              <p:nvPr/>
            </p:nvSpPr>
            <p:spPr>
              <a:xfrm>
                <a:off x="1078092" y="1039081"/>
                <a:ext cx="5880848" cy="2967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b="1" dirty="0"/>
                  <a:t>相对变化</a:t>
                </a:r>
                <a:r>
                  <a:rPr kumimoji="1" lang="zh-CN" altLang="en-US" sz="2000" dirty="0"/>
                  <a:t>：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×100%= </m:t>
                    </m:r>
                    <m:f>
                      <m:f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×100%</m:t>
                    </m:r>
                  </m:oMath>
                </a14:m>
                <a:endParaRPr kumimoji="1" lang="en-US" altLang="zh-CN" sz="2000" b="0" dirty="0">
                  <a:ea typeface="Cambria Math" panose="02040503050406030204" pitchFamily="18" charset="0"/>
                </a:endParaRPr>
              </a:p>
              <a:p>
                <a:endParaRPr kumimoji="1" lang="en-US" altLang="zh-CN" sz="2000" dirty="0">
                  <a:ea typeface="Cambria Math" panose="02040503050406030204" pitchFamily="18" charset="0"/>
                </a:endParaRPr>
              </a:p>
              <a:p>
                <a:r>
                  <a:rPr kumimoji="1" lang="zh-CN" altLang="en-US" sz="2000" b="0" dirty="0">
                    <a:latin typeface="+mn-ea"/>
                  </a:rPr>
                  <a:t>常见错误：</a:t>
                </a:r>
                <a:r>
                  <a:rPr kumimoji="1" lang="en-US" altLang="zh-CN" sz="2000" b="0" dirty="0">
                    <a:latin typeface="+mn-ea"/>
                  </a:rPr>
                  <a:t> 	1.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en-US" altLang="zh-CN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kumimoji="1" lang="en-US" altLang="zh-CN" sz="2000" dirty="0"/>
                  <a:t>		2.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1" lang="el-GR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kumimoji="1" lang="en-US" altLang="zh-CN" sz="2000" b="0" dirty="0"/>
                  <a:t>		3.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1" lang="el-GR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l-GR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C1CD5B-8DAA-F740-B3A5-14CCE0A6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92" y="1039081"/>
                <a:ext cx="5880848" cy="2967415"/>
              </a:xfrm>
              <a:prstGeom prst="rect">
                <a:avLst/>
              </a:prstGeom>
              <a:blipFill>
                <a:blip r:embed="rId4"/>
                <a:stretch>
                  <a:fillRect l="-1075" b="-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299C8DDE-1FB1-784B-AFF4-16732DF184AC}"/>
              </a:ext>
            </a:extLst>
          </p:cNvPr>
          <p:cNvCxnSpPr>
            <a:cxnSpLocks/>
          </p:cNvCxnSpPr>
          <p:nvPr/>
        </p:nvCxnSpPr>
        <p:spPr>
          <a:xfrm>
            <a:off x="1078092" y="4150955"/>
            <a:ext cx="87903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333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2F15C-66A3-AC45-8667-8C634347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5664627" cy="614563"/>
          </a:xfrm>
        </p:spPr>
        <p:txBody>
          <a:bodyPr/>
          <a:lstStyle/>
          <a:p>
            <a:r>
              <a:rPr kumimoji="1" lang="zh-CN" altLang="en-US" sz="3600" dirty="0"/>
              <a:t>附录：估计量与点估计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20F02A-4C03-4C4E-9095-E5369C403602}"/>
              </a:ext>
            </a:extLst>
          </p:cNvPr>
          <p:cNvSpPr txBox="1"/>
          <p:nvPr/>
        </p:nvSpPr>
        <p:spPr>
          <a:xfrm>
            <a:off x="926276" y="1152041"/>
            <a:ext cx="1047403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评估</a:t>
            </a:r>
            <a:r>
              <a:rPr lang="zh-CN" altLang="zh-CN" sz="2400" b="1" dirty="0"/>
              <a:t>估计量</a:t>
            </a:r>
            <a:r>
              <a:rPr lang="en-US" altLang="zh-CN" sz="2400" b="1" dirty="0"/>
              <a:t>(estimator)</a:t>
            </a:r>
            <a:r>
              <a:rPr lang="zh-CN" altLang="en-US" sz="2400" b="1" dirty="0"/>
              <a:t>几个指标</a:t>
            </a:r>
            <a:r>
              <a:rPr lang="zh-CN" altLang="zh-CN" sz="2400" b="1" dirty="0"/>
              <a:t>：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/>
              <a:t>无偏性</a:t>
            </a:r>
            <a:r>
              <a:rPr lang="en-US" altLang="zh-CN" sz="2000" dirty="0"/>
              <a:t>(unbiasedness):</a:t>
            </a:r>
            <a:r>
              <a:rPr lang="zh-CN" altLang="en-US" sz="2000" dirty="0"/>
              <a:t> </a:t>
            </a:r>
            <a:r>
              <a:rPr lang="zh-CN" altLang="zh-CN" sz="2000" dirty="0"/>
              <a:t>指估计量分布的期望等于被估计的总体参数。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/>
              <a:t>有效性</a:t>
            </a:r>
            <a:r>
              <a:rPr lang="en-US" altLang="zh-CN" sz="2000" dirty="0"/>
              <a:t>(efficiency):</a:t>
            </a:r>
            <a:r>
              <a:rPr lang="zh-CN" altLang="en-US" sz="2000" dirty="0"/>
              <a:t> </a:t>
            </a:r>
            <a:r>
              <a:rPr lang="zh-CN" altLang="zh-CN" sz="2000" dirty="0"/>
              <a:t>对同一总体参数的两个无偏估计量，有更小</a:t>
            </a:r>
            <a:r>
              <a:rPr lang="zh-CN" altLang="en-US" sz="2000" dirty="0"/>
              <a:t>方</a:t>
            </a:r>
            <a:r>
              <a:rPr lang="zh-CN" altLang="zh-CN" sz="2000" dirty="0"/>
              <a:t>差的估计量更有效。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/>
              <a:t>一致性</a:t>
            </a:r>
            <a:r>
              <a:rPr lang="en-US" altLang="zh-CN" sz="2000" dirty="0"/>
              <a:t>(consistency):</a:t>
            </a:r>
            <a:r>
              <a:rPr lang="zh-CN" altLang="en-US" sz="2000" dirty="0"/>
              <a:t> </a:t>
            </a:r>
            <a:r>
              <a:rPr lang="zh-CN" altLang="zh-CN" sz="2000" dirty="0"/>
              <a:t>随</a:t>
            </a:r>
            <a:r>
              <a:rPr lang="zh-CN" altLang="en-US" sz="2000" dirty="0"/>
              <a:t>着</a:t>
            </a:r>
            <a:r>
              <a:rPr lang="zh-CN" altLang="zh-CN" sz="2000" dirty="0"/>
              <a:t>样本量的增大</a:t>
            </a:r>
            <a:r>
              <a:rPr lang="zh-CN" altLang="en-US" sz="2000" dirty="0"/>
              <a:t>，</a:t>
            </a:r>
            <a:r>
              <a:rPr lang="zh-CN" altLang="zh-CN" sz="2000" dirty="0"/>
              <a:t>点估计值收敛于被估总体的参数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渐进正态性</a:t>
            </a:r>
            <a:r>
              <a:rPr kumimoji="1" lang="en-US" altLang="zh-CN" sz="2000" dirty="0"/>
              <a:t>(asymptotic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normality):</a:t>
            </a:r>
            <a:r>
              <a:rPr kumimoji="1" lang="zh-CN" altLang="en-US" sz="2000" dirty="0"/>
              <a:t> </a:t>
            </a:r>
            <a:r>
              <a:rPr lang="zh-CN" altLang="zh-CN" sz="2000" dirty="0"/>
              <a:t>随</a:t>
            </a:r>
            <a:r>
              <a:rPr lang="zh-CN" altLang="en-US" sz="2000" dirty="0"/>
              <a:t>着</a:t>
            </a:r>
            <a:r>
              <a:rPr lang="zh-CN" altLang="zh-CN" sz="2000" dirty="0"/>
              <a:t>样本量的增大</a:t>
            </a:r>
            <a:r>
              <a:rPr lang="zh-CN" altLang="en-US" sz="2000" dirty="0"/>
              <a:t>，估计量的分布近似于正态</a:t>
            </a:r>
            <a:endParaRPr lang="en-US" altLang="zh-CN" sz="2000" dirty="0"/>
          </a:p>
          <a:p>
            <a:endParaRPr kumimoji="1" lang="en-US" altLang="zh-CN" dirty="0"/>
          </a:p>
          <a:p>
            <a:endParaRPr kumimoji="1" lang="en-US" altLang="zh-CN" sz="2400" dirty="0"/>
          </a:p>
          <a:p>
            <a:r>
              <a:rPr kumimoji="1" lang="zh-CN" altLang="en-US" sz="2400" b="1" dirty="0"/>
              <a:t>几种常用点估计方法：</a:t>
            </a:r>
            <a:endParaRPr kumimoji="1" lang="en-US" altLang="zh-CN" sz="2400" b="1" dirty="0"/>
          </a:p>
          <a:p>
            <a:endParaRPr kumimoji="1"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最大似然估计（</a:t>
            </a:r>
            <a:r>
              <a:rPr kumimoji="1" lang="en-US" altLang="zh-CN" sz="2000" dirty="0"/>
              <a:t>maximum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likelihood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estimation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矩估计（</a:t>
            </a:r>
            <a:r>
              <a:rPr kumimoji="1" lang="en-US" altLang="zh-CN" sz="2000" dirty="0"/>
              <a:t>method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moments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最小二乘估计（</a:t>
            </a:r>
            <a:r>
              <a:rPr kumimoji="1" lang="en-US" altLang="zh-CN" sz="2000" dirty="0"/>
              <a:t>least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square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贝叶斯估计 </a:t>
            </a:r>
            <a:r>
              <a:rPr kumimoji="1" lang="en-US" altLang="zh-CN" sz="2000" dirty="0"/>
              <a:t>(Bayesian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estimation)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03764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2F15C-66A3-AC45-8667-8C634347E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3600" dirty="0"/>
              <a:t>参数估计概述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20F02A-4C03-4C4E-9095-E5369C403602}"/>
              </a:ext>
            </a:extLst>
          </p:cNvPr>
          <p:cNvSpPr txBox="1"/>
          <p:nvPr/>
        </p:nvSpPr>
        <p:spPr>
          <a:xfrm>
            <a:off x="926276" y="1152041"/>
            <a:ext cx="1047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步骤：</a:t>
            </a:r>
            <a:endParaRPr lang="en-US" altLang="zh-CN" sz="24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选取估计量</a:t>
            </a:r>
            <a:r>
              <a:rPr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(estimator)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 （常用方法和评估见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  <a:hlinkClick r:id="rId2" action="ppaction://hlinksldjump"/>
              </a:rPr>
              <a:t>附录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点估计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确定参数的抽样分布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区间估计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3018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F443F6C-C7BE-E949-B86D-24E88DACBD44}"/>
              </a:ext>
            </a:extLst>
          </p:cNvPr>
          <p:cNvSpPr/>
          <p:nvPr/>
        </p:nvSpPr>
        <p:spPr>
          <a:xfrm>
            <a:off x="3977875" y="4029888"/>
            <a:ext cx="8173302" cy="27834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A12B7F8-AD94-154F-953D-B2F360C20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2" y="164637"/>
            <a:ext cx="6343935" cy="614563"/>
          </a:xfrm>
        </p:spPr>
        <p:txBody>
          <a:bodyPr/>
          <a:lstStyle/>
          <a:p>
            <a:r>
              <a:rPr kumimoji="1" lang="zh-CN" altLang="en-US" sz="3600" dirty="0"/>
              <a:t>附录：单样本均值的区间估计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DFB101-5343-5343-B85C-832B9C031AB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625280" y="971398"/>
            <a:ext cx="2786835" cy="369332"/>
          </a:xfrm>
        </p:spPr>
        <p:txBody>
          <a:bodyPr/>
          <a:lstStyle/>
          <a:p>
            <a:r>
              <a:rPr kumimoji="1" lang="zh-CN" altLang="en-US" sz="1800" dirty="0">
                <a:solidFill>
                  <a:schemeClr val="tx1"/>
                </a:solidFill>
              </a:rPr>
              <a:t>根据中心极限定理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79D3BA-4086-814A-A9F0-7188CF44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96" y="873428"/>
            <a:ext cx="1565152" cy="638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EE7856-BA0E-0946-B64A-4F60F32E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512" y="1883803"/>
            <a:ext cx="2425700" cy="800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0EB536-DD24-E740-9266-0AB413FAADA0}"/>
              </a:ext>
            </a:extLst>
          </p:cNvPr>
          <p:cNvSpPr txBox="1"/>
          <p:nvPr/>
        </p:nvSpPr>
        <p:spPr>
          <a:xfrm>
            <a:off x="426791" y="286109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 Z</a:t>
            </a:r>
            <a:r>
              <a:rPr kumimoji="1" lang="zh-CN" altLang="en-US" b="1" dirty="0"/>
              <a:t>置信区间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8002CF-693D-614A-BB1D-E7AB4562E537}"/>
              </a:ext>
            </a:extLst>
          </p:cNvPr>
          <p:cNvSpPr txBox="1"/>
          <p:nvPr/>
        </p:nvSpPr>
        <p:spPr>
          <a:xfrm>
            <a:off x="426791" y="20102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若总体方差已知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7580BC-804B-FA42-8C26-3BBFFC6D8ECA}"/>
              </a:ext>
            </a:extLst>
          </p:cNvPr>
          <p:cNvSpPr txBox="1"/>
          <p:nvPr/>
        </p:nvSpPr>
        <p:spPr>
          <a:xfrm>
            <a:off x="6279291" y="205093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若总体方差未知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A5E29B-648E-4244-9202-547B65C23D8B}"/>
              </a:ext>
            </a:extLst>
          </p:cNvPr>
          <p:cNvSpPr txBox="1"/>
          <p:nvPr/>
        </p:nvSpPr>
        <p:spPr>
          <a:xfrm>
            <a:off x="6279291" y="2860036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</a:t>
            </a:r>
            <a:r>
              <a:rPr kumimoji="1" lang="zh-CN" altLang="en-US" b="1" dirty="0"/>
              <a:t>置信区间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527BFF-CD00-3C43-B1AC-FD8B44A55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706" y="4707889"/>
            <a:ext cx="3251200" cy="927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795E5F-47F5-0549-86BA-49DAD89F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62" y="2711005"/>
            <a:ext cx="3962400" cy="1003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6584CB-26D6-0B40-A793-75F5916B5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864" y="2706754"/>
            <a:ext cx="4271839" cy="8152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64F8511-0B56-DC4C-B3A9-034CCF92F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708" y="5954180"/>
            <a:ext cx="2133600" cy="6477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571A75D-49F4-EA48-A999-BF208D0FCE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0547" y="4579200"/>
            <a:ext cx="1308100" cy="3683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674A1F6-6EFE-244F-A8EB-6E9963DBD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5351" y="4523223"/>
            <a:ext cx="990600" cy="5207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3CCEEFA-09AB-414F-A90A-E099A33BE900}"/>
              </a:ext>
            </a:extLst>
          </p:cNvPr>
          <p:cNvSpPr txBox="1"/>
          <p:nvPr/>
        </p:nvSpPr>
        <p:spPr>
          <a:xfrm>
            <a:off x="10784733" y="452322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Z, U</a:t>
            </a:r>
            <a:r>
              <a:rPr kumimoji="1" lang="zh-CN" altLang="en-US" dirty="0"/>
              <a:t>独立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8A4748F-2193-7E4C-9DA4-5B697F2FCF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0970" y="5048065"/>
            <a:ext cx="1905000" cy="9017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5C9FF0D-92E8-DA47-A005-9129ABCA010C}"/>
              </a:ext>
            </a:extLst>
          </p:cNvPr>
          <p:cNvSpPr txBox="1"/>
          <p:nvPr/>
        </p:nvSpPr>
        <p:spPr>
          <a:xfrm>
            <a:off x="9709820" y="5311505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满足自由度为</a:t>
            </a:r>
            <a:r>
              <a:rPr kumimoji="1" lang="en-US" altLang="zh-CN" dirty="0"/>
              <a:t>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t</a:t>
            </a:r>
            <a:r>
              <a:rPr kumimoji="1" lang="zh-CN" altLang="en-US" dirty="0"/>
              <a:t>分布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43F192F-1738-1448-9BE3-CB4D7720E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5759" y="1706003"/>
            <a:ext cx="1701800" cy="97790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90819E6-2BA0-4C4C-81DB-7FAEDA7A0C0C}"/>
              </a:ext>
            </a:extLst>
          </p:cNvPr>
          <p:cNvCxnSpPr/>
          <p:nvPr/>
        </p:nvCxnSpPr>
        <p:spPr>
          <a:xfrm>
            <a:off x="5985164" y="1706003"/>
            <a:ext cx="0" cy="212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0548B5D-C1DE-C443-B77C-04B859AD34CF}"/>
              </a:ext>
            </a:extLst>
          </p:cNvPr>
          <p:cNvCxnSpPr>
            <a:cxnSpLocks/>
          </p:cNvCxnSpPr>
          <p:nvPr/>
        </p:nvCxnSpPr>
        <p:spPr>
          <a:xfrm flipH="1">
            <a:off x="2018806" y="1460665"/>
            <a:ext cx="597706" cy="4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6641557-8570-C74A-BF6D-2C80302003CE}"/>
              </a:ext>
            </a:extLst>
          </p:cNvPr>
          <p:cNvCxnSpPr/>
          <p:nvPr/>
        </p:nvCxnSpPr>
        <p:spPr>
          <a:xfrm>
            <a:off x="6518889" y="1474655"/>
            <a:ext cx="512838" cy="26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5FCDD7C-9A5A-7F48-A92D-FD48D63410C4}"/>
              </a:ext>
            </a:extLst>
          </p:cNvPr>
          <p:cNvSpPr txBox="1"/>
          <p:nvPr/>
        </p:nvSpPr>
        <p:spPr>
          <a:xfrm>
            <a:off x="4916384" y="42988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573AE2-8DC3-274C-9153-4CF333091BDD}"/>
              </a:ext>
            </a:extLst>
          </p:cNvPr>
          <p:cNvSpPr txBox="1"/>
          <p:nvPr/>
        </p:nvSpPr>
        <p:spPr>
          <a:xfrm>
            <a:off x="7507512" y="45232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5934A7A-1F9C-AD4F-BD87-1760144CBE8E}"/>
              </a:ext>
            </a:extLst>
          </p:cNvPr>
          <p:cNvSpPr txBox="1"/>
          <p:nvPr/>
        </p:nvSpPr>
        <p:spPr>
          <a:xfrm>
            <a:off x="7612092" y="52556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那么</a:t>
            </a:r>
          </a:p>
        </p:txBody>
      </p:sp>
    </p:spTree>
    <p:extLst>
      <p:ext uri="{BB962C8B-B14F-4D97-AF65-F5344CB8AC3E}">
        <p14:creationId xmlns:p14="http://schemas.microsoft.com/office/powerpoint/2010/main" val="16612726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E1A92-750D-ED4E-B067-3CCD84ED1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6171308" cy="614563"/>
          </a:xfrm>
        </p:spPr>
        <p:txBody>
          <a:bodyPr/>
          <a:lstStyle/>
          <a:p>
            <a:r>
              <a:rPr kumimoji="1" lang="zh-CN" altLang="en-US" sz="3600" dirty="0"/>
              <a:t>附录：双样本均值的区间估计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EF8C4B-3E81-5443-87A2-F2CD1D4819A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449595" y="2514538"/>
            <a:ext cx="2865356" cy="369333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合并方差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 (pooled variance)</a:t>
            </a:r>
            <a:endParaRPr kumimoji="1"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12B6B-DCD8-8A4C-8776-2B2B69C1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928" y="2176186"/>
            <a:ext cx="3296612" cy="8614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EDBCF7-16EB-8544-86D1-739E3DBB7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816" y="1130376"/>
            <a:ext cx="4356100" cy="863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02D16E-3BEB-D743-B105-F9045E9C4BF2}"/>
              </a:ext>
            </a:extLst>
          </p:cNvPr>
          <p:cNvSpPr txBox="1"/>
          <p:nvPr/>
        </p:nvSpPr>
        <p:spPr>
          <a:xfrm>
            <a:off x="676894" y="136566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假设两总体方差相等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B6A5B3-5F93-6740-A4E8-EF3C11EBE5BB}"/>
              </a:ext>
            </a:extLst>
          </p:cNvPr>
          <p:cNvSpPr txBox="1"/>
          <p:nvPr/>
        </p:nvSpPr>
        <p:spPr>
          <a:xfrm>
            <a:off x="676894" y="35692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假设两总体方差不等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CBE198-426E-D046-843E-0AB1B3602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194" y="3293710"/>
            <a:ext cx="3213100" cy="1079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4C0C8E-6678-3D40-A6D3-8CD01697D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41" y="4337411"/>
            <a:ext cx="2349205" cy="11792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7A2AD51-C834-9248-9404-A6E98F65E9C4}"/>
              </a:ext>
            </a:extLst>
          </p:cNvPr>
          <p:cNvSpPr txBox="1"/>
          <p:nvPr/>
        </p:nvSpPr>
        <p:spPr>
          <a:xfrm>
            <a:off x="676894" y="567685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配对的</a:t>
            </a:r>
            <a:r>
              <a:rPr kumimoji="1" lang="en-US" altLang="zh-CN" b="1" dirty="0"/>
              <a:t>t</a:t>
            </a:r>
            <a:r>
              <a:rPr kumimoji="1" lang="zh-CN" altLang="en-US" b="1" dirty="0"/>
              <a:t>置信区间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AD2985C-C98F-AC40-B9BC-DE9DDC083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4" y="5562463"/>
            <a:ext cx="2565400" cy="927100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B5702B2A-1CE4-834C-9396-990B075F5A75}"/>
              </a:ext>
            </a:extLst>
          </p:cNvPr>
          <p:cNvCxnSpPr>
            <a:cxnSpLocks/>
          </p:cNvCxnSpPr>
          <p:nvPr/>
        </p:nvCxnSpPr>
        <p:spPr>
          <a:xfrm>
            <a:off x="676894" y="3170155"/>
            <a:ext cx="9381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CA1CFA7-508A-454C-9361-DE383B297C7F}"/>
              </a:ext>
            </a:extLst>
          </p:cNvPr>
          <p:cNvSpPr txBox="1"/>
          <p:nvPr/>
        </p:nvSpPr>
        <p:spPr>
          <a:xfrm>
            <a:off x="3286125" y="475773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自由度</a:t>
            </a: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EB413E1C-8DBB-404D-9E97-7E3E63655E7E}"/>
              </a:ext>
            </a:extLst>
          </p:cNvPr>
          <p:cNvCxnSpPr>
            <a:cxnSpLocks/>
          </p:cNvCxnSpPr>
          <p:nvPr/>
        </p:nvCxnSpPr>
        <p:spPr>
          <a:xfrm>
            <a:off x="676894" y="5516619"/>
            <a:ext cx="9381506" cy="25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0871FF-57B5-3849-A2E1-37CAF6DC0790}"/>
                  </a:ext>
                </a:extLst>
              </p:cNvPr>
              <p:cNvSpPr txBox="1"/>
              <p:nvPr/>
            </p:nvSpPr>
            <p:spPr>
              <a:xfrm>
                <a:off x="676894" y="1804876"/>
                <a:ext cx="1991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样本量</a:t>
                </a:r>
                <a14:m>
                  <m:oMath xmlns:m="http://schemas.openxmlformats.org/officeDocument/2006/math">
                    <m:r>
                      <a:rPr kumimoji="1" lang="zh-CN" altLang="en-US" b="0" i="1" dirty="0">
                        <a:latin typeface="Cambria Math" panose="02040503050406030204" pitchFamily="18" charset="0"/>
                      </a:rPr>
                      <m:t>分别为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0871FF-57B5-3849-A2E1-37CAF6DC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4" y="1804876"/>
                <a:ext cx="1991186" cy="369332"/>
              </a:xfrm>
              <a:prstGeom prst="rect">
                <a:avLst/>
              </a:prstGeom>
              <a:blipFill>
                <a:blip r:embed="rId7"/>
                <a:stretch>
                  <a:fillRect l="-2532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09355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40070-930A-F245-A2B3-A628CD8C7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5078778" cy="614563"/>
          </a:xfrm>
        </p:spPr>
        <p:txBody>
          <a:bodyPr/>
          <a:lstStyle/>
          <a:p>
            <a:r>
              <a:rPr kumimoji="1" lang="zh-CN" altLang="en-US" sz="3600" dirty="0"/>
              <a:t>附录：比例的区间估计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846732-9395-0248-B944-1B7B3778CED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24396" y="1923699"/>
            <a:ext cx="1116280" cy="400111"/>
          </a:xfrm>
        </p:spPr>
        <p:txBody>
          <a:bodyPr/>
          <a:lstStyle/>
          <a:p>
            <a:r>
              <a:rPr kumimoji="1"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单样本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804A1A-4625-BE46-A962-5F168793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21" y="2270553"/>
            <a:ext cx="5613400" cy="1130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8CE3F7-789A-FD46-83CF-4DB902EF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95" y="4483860"/>
            <a:ext cx="11226800" cy="1028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8058F6-FB1A-E648-8AC3-2D12C0808F42}"/>
              </a:ext>
            </a:extLst>
          </p:cNvPr>
          <p:cNvSpPr txBox="1"/>
          <p:nvPr/>
        </p:nvSpPr>
        <p:spPr>
          <a:xfrm>
            <a:off x="724395" y="359881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双样本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副标题 2">
                <a:extLst>
                  <a:ext uri="{FF2B5EF4-FFF2-40B4-BE49-F238E27FC236}">
                    <a16:creationId xmlns:a16="http://schemas.microsoft.com/office/drawing/2014/main" id="{7B10F4E4-5112-2D45-816E-1C0067335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0992" y="971397"/>
                <a:ext cx="5390008" cy="614563"/>
              </a:xfrm>
              <a:prstGeom prst="rect">
                <a:avLst/>
              </a:prstGeom>
            </p:spPr>
            <p:txBody>
              <a:bodyPr vert="horz" lIns="68576" tIns="34289" rIns="68576" bIns="34289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0" i="0" kern="1200">
                    <a:solidFill>
                      <a:schemeClr val="bg1">
                        <a:lumMod val="50000"/>
                      </a:schemeClr>
                    </a:solidFill>
                    <a:latin typeface="SimHei" charset="0"/>
                    <a:ea typeface="SimHei" charset="0"/>
                    <a:cs typeface="SimHei" charset="0"/>
                  </a:defRPr>
                </a:lvl1pPr>
                <a:lvl2pPr marL="457189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根据中心极限定理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</m:acc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 ~ 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𝑁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(1−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den>
                    </m:f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kumimoji="1" lang="zh-CN" altLang="en-US" sz="20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副标题 2">
                <a:extLst>
                  <a:ext uri="{FF2B5EF4-FFF2-40B4-BE49-F238E27FC236}">
                    <a16:creationId xmlns:a16="http://schemas.microsoft.com/office/drawing/2014/main" id="{7B10F4E4-5112-2D45-816E-1C0067335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992" y="971397"/>
                <a:ext cx="5390008" cy="614563"/>
              </a:xfrm>
              <a:prstGeom prst="rect">
                <a:avLst/>
              </a:prstGeom>
              <a:blipFill>
                <a:blip r:embed="rId4"/>
                <a:stretch>
                  <a:fillRect l="-1643" t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94338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29A73-23E3-584B-AEFA-D45F36D36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5423325" cy="614563"/>
          </a:xfrm>
        </p:spPr>
        <p:txBody>
          <a:bodyPr/>
          <a:lstStyle/>
          <a:p>
            <a:r>
              <a:rPr kumimoji="1" lang="zh-CN" altLang="en-US" sz="3600" dirty="0"/>
              <a:t>附录：均值的假设检验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920548-D089-AA45-B3F7-63A167FECB66}"/>
              </a:ext>
            </a:extLst>
          </p:cNvPr>
          <p:cNvSpPr txBox="1"/>
          <p:nvPr/>
        </p:nvSpPr>
        <p:spPr>
          <a:xfrm>
            <a:off x="949671" y="95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单个均值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9F42B6-BD34-1B43-A4DC-272B6372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011" y="2411541"/>
            <a:ext cx="1587500" cy="78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7372DC-F63C-AB43-B98F-B1A6CBB3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011" y="3466637"/>
            <a:ext cx="1498600" cy="673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B99A3C-B48E-FA46-8A7D-A5C0F6CEEFA0}"/>
              </a:ext>
            </a:extLst>
          </p:cNvPr>
          <p:cNvSpPr txBox="1"/>
          <p:nvPr/>
        </p:nvSpPr>
        <p:spPr>
          <a:xfrm>
            <a:off x="650711" y="245772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方差已知 </a:t>
            </a:r>
            <a:r>
              <a:rPr kumimoji="1" lang="en-US" altLang="zh-CN" dirty="0"/>
              <a:t>Z</a:t>
            </a:r>
            <a:r>
              <a:rPr kumimoji="1" lang="zh-CN" altLang="en-US" dirty="0"/>
              <a:t>检验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264FB1-11A6-9240-B089-A58DDF962A95}"/>
              </a:ext>
            </a:extLst>
          </p:cNvPr>
          <p:cNvSpPr txBox="1"/>
          <p:nvPr/>
        </p:nvSpPr>
        <p:spPr>
          <a:xfrm>
            <a:off x="650711" y="324433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方差未知 </a:t>
            </a:r>
            <a:r>
              <a:rPr kumimoji="1" lang="en-US" altLang="zh-CN" dirty="0"/>
              <a:t>t</a:t>
            </a:r>
            <a:r>
              <a:rPr kumimoji="1" lang="zh-CN" altLang="en-US" dirty="0"/>
              <a:t>检验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C72767-BA9B-C243-90B1-7A520712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14" y="5314510"/>
            <a:ext cx="1727200" cy="914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F5370C2-DE49-594C-B184-C784C2D2A4C6}"/>
              </a:ext>
            </a:extLst>
          </p:cNvPr>
          <p:cNvSpPr txBox="1"/>
          <p:nvPr/>
        </p:nvSpPr>
        <p:spPr>
          <a:xfrm>
            <a:off x="834483" y="4873575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两个均值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不独立：配对</a:t>
            </a:r>
            <a:r>
              <a:rPr kumimoji="1" lang="en-US" altLang="zh-CN" b="1" dirty="0"/>
              <a:t>t</a:t>
            </a:r>
            <a:r>
              <a:rPr kumimoji="1" lang="zh-CN" altLang="en-US" b="1" dirty="0"/>
              <a:t>检验</a:t>
            </a:r>
            <a:r>
              <a:rPr kumimoji="1" lang="en-US" altLang="zh-CN" b="1" dirty="0"/>
              <a:t>)</a:t>
            </a:r>
            <a:endParaRPr kumimoji="1"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3A507D-E3C5-7949-B44A-429A2E97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582" y="1822859"/>
            <a:ext cx="3517900" cy="1346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C0E6E31-3FC2-B748-8EDB-5DCC36E8FA8C}"/>
              </a:ext>
            </a:extLst>
          </p:cNvPr>
          <p:cNvSpPr txBox="1"/>
          <p:nvPr/>
        </p:nvSpPr>
        <p:spPr>
          <a:xfrm>
            <a:off x="5671699" y="21266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总体方差相等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0E1144-0040-1C4F-A255-6D13E138B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260" y="3013163"/>
            <a:ext cx="3695700" cy="901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96CE051-AD86-314D-A3A9-6B362ADA9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359" y="3999762"/>
            <a:ext cx="2907983" cy="135129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A538D98-41A8-EA4F-B1A6-04035B83F694}"/>
              </a:ext>
            </a:extLst>
          </p:cNvPr>
          <p:cNvSpPr txBox="1"/>
          <p:nvPr/>
        </p:nvSpPr>
        <p:spPr>
          <a:xfrm>
            <a:off x="5671699" y="430607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总体方差不等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69F5E5E-0311-3D48-9D18-0009FA9C7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9348" y="5209132"/>
            <a:ext cx="2664993" cy="1462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EA43433-9F10-C74E-9485-9A002A2E4036}"/>
                  </a:ext>
                </a:extLst>
              </p:cNvPr>
              <p:cNvSpPr/>
              <p:nvPr/>
            </p:nvSpPr>
            <p:spPr>
              <a:xfrm>
                <a:off x="647416" y="1377205"/>
                <a:ext cx="4409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or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or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EA43433-9F10-C74E-9485-9A002A2E4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6" y="1377205"/>
                <a:ext cx="440941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2E5C5C9-0E07-C545-A5ED-DECAFD538D0A}"/>
                  </a:ext>
                </a:extLst>
              </p:cNvPr>
              <p:cNvSpPr txBox="1"/>
              <p:nvPr/>
            </p:nvSpPr>
            <p:spPr>
              <a:xfrm>
                <a:off x="5854700" y="1391106"/>
                <a:ext cx="4802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2E5C5C9-0E07-C545-A5ED-DECAFD53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700" y="1391106"/>
                <a:ext cx="4802918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3214A9F-5A7F-D141-85C8-1E7834F92DC8}"/>
              </a:ext>
            </a:extLst>
          </p:cNvPr>
          <p:cNvSpPr txBox="1"/>
          <p:nvPr/>
        </p:nvSpPr>
        <p:spPr>
          <a:xfrm>
            <a:off x="7365499" y="973669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两个均值</a:t>
            </a:r>
            <a:r>
              <a:rPr kumimoji="1" lang="en-US" altLang="zh-CN" b="1" dirty="0"/>
              <a:t> (</a:t>
            </a:r>
            <a:r>
              <a:rPr kumimoji="1" lang="zh-CN" altLang="en-US" b="1" dirty="0"/>
              <a:t>独立的</a:t>
            </a:r>
            <a:r>
              <a:rPr kumimoji="1" lang="en-US" altLang="zh-CN" b="1" dirty="0"/>
              <a:t>t</a:t>
            </a:r>
            <a:r>
              <a:rPr kumimoji="1" lang="zh-CN" altLang="en-US" b="1" dirty="0"/>
              <a:t>检验</a:t>
            </a:r>
            <a:r>
              <a:rPr kumimoji="1" lang="en-US" altLang="zh-CN" b="1" dirty="0"/>
              <a:t>)</a:t>
            </a:r>
            <a:endParaRPr kumimoji="1"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AC3353-78D7-8C4E-B0CE-640D121621F2}"/>
              </a:ext>
            </a:extLst>
          </p:cNvPr>
          <p:cNvSpPr txBox="1"/>
          <p:nvPr/>
        </p:nvSpPr>
        <p:spPr>
          <a:xfrm>
            <a:off x="5927430" y="56232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自由度</a:t>
            </a: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A22B428C-2FE4-4B49-A576-27FEF40123D2}"/>
              </a:ext>
            </a:extLst>
          </p:cNvPr>
          <p:cNvCxnSpPr>
            <a:cxnSpLocks/>
          </p:cNvCxnSpPr>
          <p:nvPr/>
        </p:nvCxnSpPr>
        <p:spPr>
          <a:xfrm>
            <a:off x="5486401" y="1181936"/>
            <a:ext cx="0" cy="5052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B3E056E4-5110-2C4B-BFF3-F997A7AEBE7D}"/>
              </a:ext>
            </a:extLst>
          </p:cNvPr>
          <p:cNvCxnSpPr>
            <a:cxnSpLocks/>
          </p:cNvCxnSpPr>
          <p:nvPr/>
        </p:nvCxnSpPr>
        <p:spPr>
          <a:xfrm>
            <a:off x="810410" y="4590343"/>
            <a:ext cx="4675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2B3382D-04BF-9D47-A57E-3D19024CD20F}"/>
                  </a:ext>
                </a:extLst>
              </p:cNvPr>
              <p:cNvSpPr txBox="1"/>
              <p:nvPr/>
            </p:nvSpPr>
            <p:spPr>
              <a:xfrm>
                <a:off x="5652927" y="2620751"/>
                <a:ext cx="1991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样本量</a:t>
                </a:r>
                <a14:m>
                  <m:oMath xmlns:m="http://schemas.openxmlformats.org/officeDocument/2006/math">
                    <m:r>
                      <a:rPr kumimoji="1" lang="zh-CN" altLang="en-US" b="0" i="1" dirty="0">
                        <a:latin typeface="Cambria Math" panose="02040503050406030204" pitchFamily="18" charset="0"/>
                      </a:rPr>
                      <m:t>分别为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2B3382D-04BF-9D47-A57E-3D19024CD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927" y="2620751"/>
                <a:ext cx="1991186" cy="369332"/>
              </a:xfrm>
              <a:prstGeom prst="rect">
                <a:avLst/>
              </a:prstGeom>
              <a:blipFill>
                <a:blip r:embed="rId11"/>
                <a:stretch>
                  <a:fillRect l="-1899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80F19783-51F9-1040-9A06-1D380113874A}"/>
              </a:ext>
            </a:extLst>
          </p:cNvPr>
          <p:cNvSpPr txBox="1"/>
          <p:nvPr/>
        </p:nvSpPr>
        <p:spPr>
          <a:xfrm>
            <a:off x="10118979" y="349130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自由度</a:t>
            </a:r>
            <a:r>
              <a:rPr kumimoji="1" lang="en-US" altLang="zh-CN" dirty="0"/>
              <a:t> n+m-2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75567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02A66-F147-4041-8A90-F7D5A8F14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4936274" cy="614563"/>
          </a:xfrm>
        </p:spPr>
        <p:txBody>
          <a:bodyPr/>
          <a:lstStyle/>
          <a:p>
            <a:r>
              <a:rPr kumimoji="1" lang="zh-CN" altLang="en-US" sz="3600" dirty="0"/>
              <a:t>附录：比例的假设检验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9C8DAA-6849-714D-8663-223B4D2A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44" y="2925128"/>
            <a:ext cx="2451100" cy="1231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21E19-DA96-3E4B-8775-7B8C9FA0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60083"/>
            <a:ext cx="3937000" cy="182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A76A36-BC73-1840-9BA2-6AB597247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542" y="4329596"/>
            <a:ext cx="1917700" cy="977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BA1603-C8A3-2742-8C6B-BD742778D8C8}"/>
              </a:ext>
            </a:extLst>
          </p:cNvPr>
          <p:cNvSpPr txBox="1"/>
          <p:nvPr/>
        </p:nvSpPr>
        <p:spPr>
          <a:xfrm>
            <a:off x="6096000" y="1181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两个比率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65EB4A8-E67B-C542-9714-DB77B72EC2C7}"/>
                  </a:ext>
                </a:extLst>
              </p:cNvPr>
              <p:cNvSpPr txBox="1"/>
              <p:nvPr/>
            </p:nvSpPr>
            <p:spPr>
              <a:xfrm>
                <a:off x="843148" y="5122830"/>
                <a:ext cx="39446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* </a:t>
                </a:r>
                <a:r>
                  <a:rPr kumimoji="1" lang="zh-CN" altLang="en-US" i="1" dirty="0"/>
                  <a:t>精准检验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𝐵𝑖𝑛𝑜𝑚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65EB4A8-E67B-C542-9714-DB77B72E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48" y="5122830"/>
                <a:ext cx="3944606" cy="369332"/>
              </a:xfrm>
              <a:prstGeom prst="rect">
                <a:avLst/>
              </a:prstGeom>
              <a:blipFill>
                <a:blip r:embed="rId5"/>
                <a:stretch>
                  <a:fillRect l="-1286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2DA50CBA-7B4D-5948-A605-53ECCD9F60EA}"/>
              </a:ext>
            </a:extLst>
          </p:cNvPr>
          <p:cNvSpPr txBox="1"/>
          <p:nvPr/>
        </p:nvSpPr>
        <p:spPr>
          <a:xfrm>
            <a:off x="843148" y="1181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单个比率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9BB3C34-D336-6F49-BA97-291C0E671259}"/>
                  </a:ext>
                </a:extLst>
              </p:cNvPr>
              <p:cNvSpPr txBox="1"/>
              <p:nvPr/>
            </p:nvSpPr>
            <p:spPr>
              <a:xfrm>
                <a:off x="720549" y="1756050"/>
                <a:ext cx="4421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9BB3C34-D336-6F49-BA97-291C0E671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49" y="1756050"/>
                <a:ext cx="442121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2AEF536-B4F8-2C45-B91E-B1688F09944B}"/>
                  </a:ext>
                </a:extLst>
              </p:cNvPr>
              <p:cNvSpPr txBox="1"/>
              <p:nvPr/>
            </p:nvSpPr>
            <p:spPr>
              <a:xfrm>
                <a:off x="5854701" y="1761088"/>
                <a:ext cx="4762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2AEF536-B4F8-2C45-B91E-B1688F09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701" y="1761088"/>
                <a:ext cx="4762137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0B1B1E9-CB2E-EC4B-803B-8EE3026E2FDB}"/>
              </a:ext>
            </a:extLst>
          </p:cNvPr>
          <p:cNvCxnSpPr>
            <a:cxnSpLocks/>
          </p:cNvCxnSpPr>
          <p:nvPr/>
        </p:nvCxnSpPr>
        <p:spPr>
          <a:xfrm>
            <a:off x="5486401" y="1181936"/>
            <a:ext cx="0" cy="4530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4398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78041-5017-B54B-BD48-9E0933B4E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8035733" cy="614563"/>
          </a:xfrm>
        </p:spPr>
        <p:txBody>
          <a:bodyPr/>
          <a:lstStyle/>
          <a:p>
            <a:r>
              <a:rPr lang="zh-CN" altLang="en" sz="3600" dirty="0"/>
              <a:t>附录</a:t>
            </a:r>
            <a:r>
              <a:rPr lang="zh-CN" altLang="en-US" sz="3600" dirty="0"/>
              <a:t>： </a:t>
            </a:r>
            <a:r>
              <a:rPr lang="en" altLang="zh-CN" sz="3600" dirty="0" err="1"/>
              <a:t>Benjamini</a:t>
            </a:r>
            <a:r>
              <a:rPr lang="en" altLang="zh-CN" sz="3600" dirty="0"/>
              <a:t>-Hochberg </a:t>
            </a:r>
            <a:r>
              <a:rPr lang="zh-CN" altLang="en" sz="3600" dirty="0"/>
              <a:t>法</a:t>
            </a:r>
            <a:endParaRPr kumimoji="1"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2A9726A-5B43-1948-B468-7E1447ED42F9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431378" y="985718"/>
                <a:ext cx="10683926" cy="2850012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将总计</a:t>
                </a:r>
                <a:r>
                  <a:rPr lang="e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m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次检验的结果按由小到大进行排序，</a:t>
                </a:r>
                <a:r>
                  <a:rPr lang="e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k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为其中一次检验结果的</a:t>
                </a:r>
                <a:r>
                  <a:rPr lang="e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值所对应的排名。</a:t>
                </a: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找到符合原始阈值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的最大的</a:t>
                </a:r>
                <a:r>
                  <a:rPr lang="e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k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值，满足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p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/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r>
                  <a:rPr lang="zh-CN" altLang="en" dirty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认为排名从</a:t>
                </a:r>
                <a: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到</a:t>
                </a:r>
                <a:r>
                  <a:rPr lang="e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k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的所有检验存在显著差异，并计算对应的</a:t>
                </a:r>
                <a:r>
                  <a:rPr lang="e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q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校正过的</a:t>
                </a:r>
                <a: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p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公式为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q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/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CN" altLang="en" dirty="0">
                    <a:latin typeface="+mn-ea"/>
                    <a:ea typeface="+mn-ea"/>
                  </a:rPr>
                  <a:t>。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2A9726A-5B43-1948-B468-7E1447ED4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431378" y="985718"/>
                <a:ext cx="10683926" cy="2850012"/>
              </a:xfrm>
              <a:blipFill>
                <a:blip r:embed="rId2"/>
                <a:stretch>
                  <a:fillRect l="-1188" t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05053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6A4DF-0D67-4440-B335-7E8EC90BF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2" y="164637"/>
            <a:ext cx="9342019" cy="614563"/>
          </a:xfrm>
        </p:spPr>
        <p:txBody>
          <a:bodyPr/>
          <a:lstStyle/>
          <a:p>
            <a:r>
              <a:rPr kumimoji="1" lang="zh-CN" altLang="en-US" sz="3600" dirty="0"/>
              <a:t>附录：</a:t>
            </a:r>
            <a:r>
              <a:rPr kumimoji="1" lang="en-US" altLang="zh-CN" sz="3600" dirty="0"/>
              <a:t>Delta method </a:t>
            </a:r>
            <a:r>
              <a:rPr kumimoji="1" lang="zh-CN" altLang="en-US" sz="3600" dirty="0"/>
              <a:t>估计比值的方差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43E986-5929-5547-B2D6-E130080F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048657"/>
            <a:ext cx="8890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6530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C2CCC-0854-E348-A0D2-3EE9D9D11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9567650" cy="614563"/>
          </a:xfrm>
        </p:spPr>
        <p:txBody>
          <a:bodyPr/>
          <a:lstStyle/>
          <a:p>
            <a:r>
              <a:rPr kumimoji="1" lang="zh-CN" altLang="en-US" sz="3600" dirty="0"/>
              <a:t>附录：</a:t>
            </a:r>
            <a:r>
              <a:rPr kumimoji="1" lang="en-US" altLang="zh-CN" sz="3600" dirty="0"/>
              <a:t>Delta method </a:t>
            </a:r>
            <a:r>
              <a:rPr kumimoji="1" lang="zh-CN" altLang="en-US" sz="3600" dirty="0"/>
              <a:t>估计比值的方差</a:t>
            </a:r>
            <a:r>
              <a:rPr kumimoji="1" lang="en-US" altLang="zh-CN" sz="3600" dirty="0"/>
              <a:t> (</a:t>
            </a:r>
            <a:r>
              <a:rPr kumimoji="1" lang="zh-CN" altLang="en-US" sz="3600" dirty="0"/>
              <a:t>续</a:t>
            </a:r>
            <a:r>
              <a:rPr kumimoji="1" lang="en-US" altLang="zh-CN" sz="3600" dirty="0"/>
              <a:t>)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945BC6-5CCF-A344-AF82-A1CC3D52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81" y="932441"/>
            <a:ext cx="6576307" cy="25175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ACB2C9-3806-924A-BD6D-CEF118CD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81" y="3620453"/>
            <a:ext cx="5874424" cy="30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68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75F88-183B-A44A-BB60-48F623DCBA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3600" dirty="0"/>
              <a:t>区间估计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E2FDDE-CE9E-F640-AE7C-13E114F8074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34298" y="1153161"/>
            <a:ext cx="9931624" cy="21826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根据样本统计量的抽样分布，在点估计的基础上加减估计误差得到的区间范围。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kumimoji="1"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zh-CN" altLang="en-US" sz="1800" b="1" dirty="0">
                <a:solidFill>
                  <a:schemeClr val="tx1"/>
                </a:solidFill>
                <a:latin typeface="+mn-ea"/>
                <a:ea typeface="+mn-ea"/>
              </a:rPr>
              <a:t>抽样分布：</a:t>
            </a:r>
            <a:endParaRPr lang="en-US" altLang="zh-CN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参数模型分布（例如正态分布）</a:t>
            </a:r>
            <a:endParaRPr lang="en-US" altLang="zh-CN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非参数模型分布（重采样（</a:t>
            </a:r>
            <a:r>
              <a:rPr kumimoji="1"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bootstrapping)</a:t>
            </a:r>
            <a:r>
              <a:rPr kumimoji="1"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zh-CN" altLang="en-US" sz="1600" dirty="0">
                <a:solidFill>
                  <a:schemeClr val="tx1"/>
                </a:solidFill>
                <a:latin typeface="+mn-ea"/>
              </a:rPr>
              <a:t>置换</a:t>
            </a:r>
            <a:r>
              <a:rPr kumimoji="1" lang="en-US" altLang="zh-CN" sz="1600" dirty="0">
                <a:solidFill>
                  <a:schemeClr val="tx1"/>
                </a:solidFill>
                <a:latin typeface="+mn-ea"/>
              </a:rPr>
              <a:t>(permutation) , </a:t>
            </a:r>
            <a:r>
              <a:rPr kumimoji="1"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…)</a:t>
            </a:r>
            <a:endParaRPr kumimoji="1"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99B43C-672B-D648-BA68-E5D1A44C8835}"/>
              </a:ext>
            </a:extLst>
          </p:cNvPr>
          <p:cNvSpPr/>
          <p:nvPr/>
        </p:nvSpPr>
        <p:spPr>
          <a:xfrm>
            <a:off x="1044453" y="5348155"/>
            <a:ext cx="5342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根据置信度</a:t>
            </a:r>
            <a:r>
              <a:rPr lang="en-US" altLang="zh-CN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(1-</a:t>
            </a:r>
            <a:r>
              <a:rPr lang="el-GR" altLang="zh-CN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α)%</a:t>
            </a:r>
            <a:r>
              <a:rPr lang="zh-CN" altLang="en-US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 和抽样分布， 确定</a:t>
            </a:r>
            <a:r>
              <a:rPr lang="el-GR" altLang="zh-CN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α</a:t>
            </a:r>
            <a:r>
              <a:rPr lang="zh-CN" altLang="en-US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分位</a:t>
            </a:r>
            <a:r>
              <a:rPr lang="zh-CN" altLang="zh-CN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界值</a:t>
            </a:r>
            <a:r>
              <a:rPr lang="zh-CN" altLang="en-US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（</a:t>
            </a:r>
            <a:r>
              <a:rPr lang="en-US" altLang="zh-CN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critical value</a:t>
            </a:r>
            <a:r>
              <a:rPr lang="zh-CN" altLang="en-US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），再结合标准误差</a:t>
            </a:r>
            <a:r>
              <a:rPr lang="en-US" altLang="zh-CN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(standard error)</a:t>
            </a:r>
            <a:r>
              <a:rPr lang="zh-CN" altLang="en-US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得到</a:t>
            </a:r>
            <a:r>
              <a:rPr lang="zh-CN" altLang="zh-CN" sz="1600" i="1" dirty="0">
                <a:latin typeface="FangSong" panose="02010609060101010101" pitchFamily="49" charset="-122"/>
                <a:ea typeface="FangSong" panose="02010609060101010101" pitchFamily="49" charset="-122"/>
              </a:rPr>
              <a:t>误差幅度</a:t>
            </a:r>
            <a:endParaRPr kumimoji="1" lang="en-US" altLang="zh-CN" sz="1600" i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A0C0BB-02F7-9745-A392-C7A3528E5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23" y="5264434"/>
            <a:ext cx="2868259" cy="444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DEC96B-291E-D44C-9A3F-031C569B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05" y="3141149"/>
            <a:ext cx="3416896" cy="2037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B26146-9D80-F445-84D4-AE113D1604E4}"/>
                  </a:ext>
                </a:extLst>
              </p:cNvPr>
              <p:cNvSpPr txBox="1"/>
              <p:nvPr/>
            </p:nvSpPr>
            <p:spPr>
              <a:xfrm>
                <a:off x="934298" y="3421355"/>
                <a:ext cx="596526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对于参数抽样分布，区间估计的形式：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algn="ctr"/>
                <a:r>
                  <a:rPr kumimoji="1" lang="zh-CN" altLang="en-US" b="1" dirty="0">
                    <a:latin typeface="+mn-ea"/>
                  </a:rPr>
                  <a:t>点估计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kumimoji="1" lang="zh-CN" altLang="en-US" b="1" dirty="0">
                    <a:latin typeface="+mn-ea"/>
                  </a:rPr>
                  <a:t> 误差幅度</a:t>
                </a:r>
                <a:endParaRPr kumimoji="1" lang="en-US" altLang="zh-CN" b="1" dirty="0">
                  <a:latin typeface="+mn-ea"/>
                </a:endParaRPr>
              </a:p>
              <a:p>
                <a:endParaRPr kumimoji="1" lang="en-US" altLang="zh-CN" b="1" dirty="0"/>
              </a:p>
              <a:p>
                <a:r>
                  <a:rPr kumimoji="1" lang="zh-CN" altLang="en-US" b="1" dirty="0"/>
                  <a:t>误差幅度</a:t>
                </a:r>
                <a:r>
                  <a:rPr lang="en-US" altLang="zh-CN" b="1" dirty="0"/>
                  <a:t>MOE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(margin of error)</a:t>
                </a:r>
                <a:r>
                  <a:rPr kumimoji="1" lang="en-US" altLang="zh-CN" b="1" dirty="0"/>
                  <a:t> =</a:t>
                </a:r>
                <a:r>
                  <a:rPr kumimoji="1" lang="zh-CN" altLang="en-US" b="1" dirty="0"/>
                  <a:t> </a:t>
                </a:r>
                <a:r>
                  <a:rPr lang="zh-CN" altLang="zh-CN" b="1" dirty="0"/>
                  <a:t>临界值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标准误差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B26146-9D80-F445-84D4-AE113D160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98" y="3421355"/>
                <a:ext cx="5965266" cy="1477328"/>
              </a:xfrm>
              <a:prstGeom prst="rect">
                <a:avLst/>
              </a:prstGeom>
              <a:blipFill>
                <a:blip r:embed="rId4"/>
                <a:stretch>
                  <a:fillRect l="-849" t="-1709" b="-5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0040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2B7F8-AD94-154F-953D-B2F360C20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5269340" cy="614563"/>
          </a:xfrm>
        </p:spPr>
        <p:txBody>
          <a:bodyPr/>
          <a:lstStyle/>
          <a:p>
            <a:r>
              <a:rPr kumimoji="1" lang="zh-CN" altLang="en-US" sz="3600" dirty="0"/>
              <a:t>均值和比例的区间估计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8002CF-693D-614A-BB1D-E7AB4562E537}"/>
              </a:ext>
            </a:extLst>
          </p:cNvPr>
          <p:cNvSpPr txBox="1"/>
          <p:nvPr/>
        </p:nvSpPr>
        <p:spPr>
          <a:xfrm>
            <a:off x="1655708" y="12969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单样本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7580BC-804B-FA42-8C26-3BBFFC6D8ECA}"/>
              </a:ext>
            </a:extLst>
          </p:cNvPr>
          <p:cNvSpPr txBox="1"/>
          <p:nvPr/>
        </p:nvSpPr>
        <p:spPr>
          <a:xfrm>
            <a:off x="3149003" y="16748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总体方差未知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A5E29B-648E-4244-9202-547B65C23D8B}"/>
              </a:ext>
            </a:extLst>
          </p:cNvPr>
          <p:cNvSpPr txBox="1"/>
          <p:nvPr/>
        </p:nvSpPr>
        <p:spPr>
          <a:xfrm>
            <a:off x="5583402" y="167487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</a:t>
            </a:r>
            <a:r>
              <a:rPr kumimoji="1" lang="zh-CN" altLang="en-US" b="1" dirty="0"/>
              <a:t>置信区间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0548B5D-C1DE-C443-B77C-04B859AD34CF}"/>
              </a:ext>
            </a:extLst>
          </p:cNvPr>
          <p:cNvCxnSpPr>
            <a:cxnSpLocks/>
          </p:cNvCxnSpPr>
          <p:nvPr/>
        </p:nvCxnSpPr>
        <p:spPr>
          <a:xfrm>
            <a:off x="5024440" y="1248650"/>
            <a:ext cx="32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6641557-8570-C74A-BF6D-2C80302003CE}"/>
              </a:ext>
            </a:extLst>
          </p:cNvPr>
          <p:cNvCxnSpPr>
            <a:cxnSpLocks/>
          </p:cNvCxnSpPr>
          <p:nvPr/>
        </p:nvCxnSpPr>
        <p:spPr>
          <a:xfrm>
            <a:off x="5024440" y="1848342"/>
            <a:ext cx="32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6AF18DB-3920-7C46-BB3B-4E3518A4D881}"/>
              </a:ext>
            </a:extLst>
          </p:cNvPr>
          <p:cNvSpPr/>
          <p:nvPr/>
        </p:nvSpPr>
        <p:spPr>
          <a:xfrm>
            <a:off x="5567372" y="1063984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Z</a:t>
            </a:r>
            <a:r>
              <a:rPr kumimoji="1" lang="zh-CN" altLang="en-US" b="1" dirty="0"/>
              <a:t>置信区间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457503E-9092-3547-B905-D855C4D4C98F}"/>
              </a:ext>
            </a:extLst>
          </p:cNvPr>
          <p:cNvSpPr/>
          <p:nvPr/>
        </p:nvSpPr>
        <p:spPr>
          <a:xfrm>
            <a:off x="3139480" y="107052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/>
              <a:t>总体方差已知</a:t>
            </a:r>
            <a:endParaRPr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B3D5D2E-3A50-BE48-882B-237AD4B9C19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2628136" y="1255186"/>
            <a:ext cx="511344" cy="226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6862AC8-E0A3-2140-BD88-D83053D2AB3C}"/>
              </a:ext>
            </a:extLst>
          </p:cNvPr>
          <p:cNvCxnSpPr>
            <a:cxnSpLocks/>
          </p:cNvCxnSpPr>
          <p:nvPr/>
        </p:nvCxnSpPr>
        <p:spPr>
          <a:xfrm>
            <a:off x="2590436" y="1674874"/>
            <a:ext cx="4836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5193DD5-557B-8D49-B289-460FE4213A10}"/>
              </a:ext>
            </a:extLst>
          </p:cNvPr>
          <p:cNvSpPr txBox="1"/>
          <p:nvPr/>
        </p:nvSpPr>
        <p:spPr>
          <a:xfrm>
            <a:off x="4549465" y="264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假设两总体方差相等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54371EE-B86A-A84C-89D3-7AD0F64159A7}"/>
              </a:ext>
            </a:extLst>
          </p:cNvPr>
          <p:cNvSpPr txBox="1"/>
          <p:nvPr/>
        </p:nvSpPr>
        <p:spPr>
          <a:xfrm>
            <a:off x="1655707" y="40065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双样本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A98FC64-139C-544D-BD4D-E2683561CD5D}"/>
              </a:ext>
            </a:extLst>
          </p:cNvPr>
          <p:cNvSpPr txBox="1"/>
          <p:nvPr/>
        </p:nvSpPr>
        <p:spPr>
          <a:xfrm>
            <a:off x="4553788" y="358450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假设两总体方差不等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1C548C2-173C-974E-A32D-703545314200}"/>
              </a:ext>
            </a:extLst>
          </p:cNvPr>
          <p:cNvSpPr txBox="1"/>
          <p:nvPr/>
        </p:nvSpPr>
        <p:spPr>
          <a:xfrm>
            <a:off x="8621648" y="5138187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配对的</a:t>
            </a:r>
            <a:r>
              <a:rPr kumimoji="1" lang="en-US" altLang="zh-CN" b="1" dirty="0"/>
              <a:t>T</a:t>
            </a:r>
            <a:r>
              <a:rPr kumimoji="1" lang="zh-CN" altLang="en-US" b="1" dirty="0"/>
              <a:t>置信区间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470DCE1-C62D-CD43-A223-878DF16E8461}"/>
              </a:ext>
            </a:extLst>
          </p:cNvPr>
          <p:cNvSpPr txBox="1"/>
          <p:nvPr/>
        </p:nvSpPr>
        <p:spPr>
          <a:xfrm>
            <a:off x="2883808" y="29548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两样本独立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AF8F3B3-B7A7-1643-94F6-4906C809C56F}"/>
              </a:ext>
            </a:extLst>
          </p:cNvPr>
          <p:cNvSpPr txBox="1"/>
          <p:nvPr/>
        </p:nvSpPr>
        <p:spPr>
          <a:xfrm>
            <a:off x="2910879" y="5138187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两样本不独立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B82E8AF-8500-F849-BD6A-EDF0B3D2DAB5}"/>
              </a:ext>
            </a:extLst>
          </p:cNvPr>
          <p:cNvSpPr/>
          <p:nvPr/>
        </p:nvSpPr>
        <p:spPr>
          <a:xfrm>
            <a:off x="7138452" y="2608410"/>
            <a:ext cx="3140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合并方差</a:t>
            </a:r>
            <a:r>
              <a:rPr lang="en-US" altLang="zh-CN" b="1" dirty="0">
                <a:latin typeface="+mn-ea"/>
              </a:rPr>
              <a:t> (pooled variance)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2845F0C-7C51-A84F-86D1-638FB9F83147}"/>
              </a:ext>
            </a:extLst>
          </p:cNvPr>
          <p:cNvSpPr txBox="1"/>
          <p:nvPr/>
        </p:nvSpPr>
        <p:spPr>
          <a:xfrm>
            <a:off x="10569617" y="314670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</a:t>
            </a:r>
            <a:r>
              <a:rPr kumimoji="1" lang="zh-CN" altLang="en-US" b="1" dirty="0"/>
              <a:t>置信区间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043DC5E-A380-664B-BCE4-B419A6D74320}"/>
              </a:ext>
            </a:extLst>
          </p:cNvPr>
          <p:cNvSpPr/>
          <p:nvPr/>
        </p:nvSpPr>
        <p:spPr>
          <a:xfrm>
            <a:off x="7348238" y="3623522"/>
            <a:ext cx="1927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改变自由度</a:t>
            </a: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BCBC4666-B76D-F94E-B6DC-0FA0885428A8}"/>
              </a:ext>
            </a:extLst>
          </p:cNvPr>
          <p:cNvCxnSpPr>
            <a:cxnSpLocks/>
          </p:cNvCxnSpPr>
          <p:nvPr/>
        </p:nvCxnSpPr>
        <p:spPr>
          <a:xfrm>
            <a:off x="6811623" y="2833226"/>
            <a:ext cx="32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6CF82CB-2CC4-C945-B2F3-F4E5F4E48A15}"/>
              </a:ext>
            </a:extLst>
          </p:cNvPr>
          <p:cNvCxnSpPr>
            <a:cxnSpLocks/>
          </p:cNvCxnSpPr>
          <p:nvPr/>
        </p:nvCxnSpPr>
        <p:spPr>
          <a:xfrm>
            <a:off x="6830256" y="3780409"/>
            <a:ext cx="32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E2061358-D064-A345-86D5-0D21D62D28C9}"/>
              </a:ext>
            </a:extLst>
          </p:cNvPr>
          <p:cNvCxnSpPr>
            <a:cxnSpLocks/>
          </p:cNvCxnSpPr>
          <p:nvPr/>
        </p:nvCxnSpPr>
        <p:spPr>
          <a:xfrm>
            <a:off x="4709140" y="5338766"/>
            <a:ext cx="3496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8DDF4181-CF78-9246-81FF-097234A5FBBF}"/>
              </a:ext>
            </a:extLst>
          </p:cNvPr>
          <p:cNvCxnSpPr>
            <a:cxnSpLocks/>
          </p:cNvCxnSpPr>
          <p:nvPr/>
        </p:nvCxnSpPr>
        <p:spPr>
          <a:xfrm flipV="1">
            <a:off x="2370769" y="3324184"/>
            <a:ext cx="513039" cy="64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9219D2AE-E540-C449-B007-711124129589}"/>
              </a:ext>
            </a:extLst>
          </p:cNvPr>
          <p:cNvCxnSpPr>
            <a:cxnSpLocks/>
          </p:cNvCxnSpPr>
          <p:nvPr/>
        </p:nvCxnSpPr>
        <p:spPr>
          <a:xfrm>
            <a:off x="2257425" y="4569892"/>
            <a:ext cx="574822" cy="568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C194C37F-06BB-6F42-94A4-3CDB0A0F9A2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4222636" y="2833226"/>
            <a:ext cx="326829" cy="158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0A663E4-8699-9A4B-B85E-0CF301C08240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181276" y="3420199"/>
            <a:ext cx="372512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66FF74C4-7C60-304A-BCCA-3AD6E78D58D1}"/>
              </a:ext>
            </a:extLst>
          </p:cNvPr>
          <p:cNvCxnSpPr>
            <a:cxnSpLocks/>
          </p:cNvCxnSpPr>
          <p:nvPr/>
        </p:nvCxnSpPr>
        <p:spPr>
          <a:xfrm>
            <a:off x="10251969" y="2846386"/>
            <a:ext cx="309078" cy="21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582A6B7-7F3B-744B-A433-8B57A9D28060}"/>
              </a:ext>
            </a:extLst>
          </p:cNvPr>
          <p:cNvCxnSpPr>
            <a:cxnSpLocks/>
          </p:cNvCxnSpPr>
          <p:nvPr/>
        </p:nvCxnSpPr>
        <p:spPr>
          <a:xfrm flipV="1">
            <a:off x="8969680" y="3431438"/>
            <a:ext cx="1338828" cy="37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9575FE5A-21AF-3944-8003-609CE867E255}"/>
              </a:ext>
            </a:extLst>
          </p:cNvPr>
          <p:cNvSpPr txBox="1"/>
          <p:nvPr/>
        </p:nvSpPr>
        <p:spPr>
          <a:xfrm>
            <a:off x="219054" y="2685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hlinkClick r:id="rId2" action="ppaction://hlinksldjump"/>
              </a:rPr>
              <a:t>均值</a:t>
            </a:r>
            <a:endParaRPr kumimoji="1" lang="zh-CN" altLang="en-US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F337000-855F-9A42-A844-9A3082428DAC}"/>
              </a:ext>
            </a:extLst>
          </p:cNvPr>
          <p:cNvSpPr txBox="1"/>
          <p:nvPr/>
        </p:nvSpPr>
        <p:spPr>
          <a:xfrm>
            <a:off x="260229" y="58392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hlinkClick r:id="rId3" action="ppaction://hlinksldjump"/>
              </a:rPr>
              <a:t>比例</a:t>
            </a:r>
            <a:endParaRPr kumimoji="1" lang="zh-CN" altLang="en-US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D70F3BE8-041F-C64A-836C-C6F1EF3FE3BF}"/>
              </a:ext>
            </a:extLst>
          </p:cNvPr>
          <p:cNvSpPr txBox="1"/>
          <p:nvPr/>
        </p:nvSpPr>
        <p:spPr>
          <a:xfrm>
            <a:off x="1773006" y="56055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单样本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60346AC-504C-914C-8A7B-0113D513103D}"/>
              </a:ext>
            </a:extLst>
          </p:cNvPr>
          <p:cNvSpPr txBox="1"/>
          <p:nvPr/>
        </p:nvSpPr>
        <p:spPr>
          <a:xfrm>
            <a:off x="1750973" y="63096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双样本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74BA0BC-B6AC-C94F-AA46-6BFF6D0A62FC}"/>
              </a:ext>
            </a:extLst>
          </p:cNvPr>
          <p:cNvSpPr/>
          <p:nvPr/>
        </p:nvSpPr>
        <p:spPr>
          <a:xfrm>
            <a:off x="4222636" y="5995217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Z</a:t>
            </a:r>
            <a:r>
              <a:rPr kumimoji="1" lang="zh-CN" altLang="en-US" b="1" dirty="0"/>
              <a:t>置信区间</a:t>
            </a:r>
            <a:endParaRPr lang="zh-CN" altLang="en-US" dirty="0"/>
          </a:p>
        </p:txBody>
      </p: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D5FFDCD6-AC8E-764B-99D9-C761F2442DB9}"/>
              </a:ext>
            </a:extLst>
          </p:cNvPr>
          <p:cNvCxnSpPr>
            <a:cxnSpLocks/>
          </p:cNvCxnSpPr>
          <p:nvPr/>
        </p:nvCxnSpPr>
        <p:spPr>
          <a:xfrm flipV="1">
            <a:off x="878323" y="1674874"/>
            <a:ext cx="702158" cy="1028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2B9911ED-2C02-9A48-8F69-D72F7C269F2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815706" y="3244352"/>
            <a:ext cx="840001" cy="946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8C918F55-B45E-B34A-BE80-58040E06E317}"/>
              </a:ext>
            </a:extLst>
          </p:cNvPr>
          <p:cNvCxnSpPr>
            <a:cxnSpLocks/>
          </p:cNvCxnSpPr>
          <p:nvPr/>
        </p:nvCxnSpPr>
        <p:spPr>
          <a:xfrm flipV="1">
            <a:off x="1084111" y="5768757"/>
            <a:ext cx="538266" cy="14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941A7569-DA85-B54E-90D4-3C2BC58DFA9A}"/>
              </a:ext>
            </a:extLst>
          </p:cNvPr>
          <p:cNvCxnSpPr>
            <a:cxnSpLocks/>
          </p:cNvCxnSpPr>
          <p:nvPr/>
        </p:nvCxnSpPr>
        <p:spPr>
          <a:xfrm>
            <a:off x="1084111" y="6208544"/>
            <a:ext cx="565143" cy="28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A85F9431-BD8B-C745-BCA1-EDD62D56F68D}"/>
              </a:ext>
            </a:extLst>
          </p:cNvPr>
          <p:cNvCxnSpPr>
            <a:cxnSpLocks/>
          </p:cNvCxnSpPr>
          <p:nvPr/>
        </p:nvCxnSpPr>
        <p:spPr>
          <a:xfrm>
            <a:off x="2708938" y="5810551"/>
            <a:ext cx="1206412" cy="21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8BBA3A5D-81DE-244F-A6C3-E05DD605039A}"/>
              </a:ext>
            </a:extLst>
          </p:cNvPr>
          <p:cNvCxnSpPr>
            <a:cxnSpLocks/>
          </p:cNvCxnSpPr>
          <p:nvPr/>
        </p:nvCxnSpPr>
        <p:spPr>
          <a:xfrm flipV="1">
            <a:off x="2708938" y="6311299"/>
            <a:ext cx="1206412" cy="1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463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454DA-0D91-284B-ABBA-5C49DCDD0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3600" dirty="0"/>
              <a:t>置信区间的解读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D22D3-2C93-974E-9A00-EF7FDEFC112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31378" y="985718"/>
            <a:ext cx="11604412" cy="4546402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关于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置信区间，以下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哪些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说法是正确的：</a:t>
            </a:r>
            <a:endParaRPr lang="en-US" altLang="zh-CN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A.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有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信心总体参数的真实值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这个区间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  <a:p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B.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置信区间内，有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的概率包括参数真实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值。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 </a:t>
            </a:r>
            <a:endParaRPr lang="zh-CN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C.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如果用同样的步骤去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采样求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置信区间，那么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在大量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这样的独立过程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中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大约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有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个置信区间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会包含参数真实值。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D.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有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的总体参数真实值在这个区间里。</a:t>
            </a:r>
            <a:endParaRPr lang="zh-CN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63879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454DA-0D91-284B-ABBA-5C49DCDD0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3600" dirty="0"/>
              <a:t>置信区间的解读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D22D3-2C93-974E-9A00-EF7FDEFC112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31378" y="985718"/>
            <a:ext cx="11604412" cy="4546402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关于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置信区间，以下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哪些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说法是正确的：</a:t>
            </a:r>
            <a:endParaRPr lang="en-US" altLang="zh-CN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有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)%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信心总体参数的真实值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在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这个区间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。</a:t>
            </a:r>
          </a:p>
          <a:p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B.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置信区间内，有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的概率包括参数真实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值。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 </a:t>
            </a:r>
            <a:endParaRPr lang="zh-CN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C.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如果用同样的步骤去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采样求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置信区间，那么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在大量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这样的独立过程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中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大约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有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)%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个置信区间</a:t>
            </a:r>
            <a:r>
              <a:rPr lang="zh-CN" altLang="zh-CN" dirty="0">
                <a:solidFill>
                  <a:srgbClr val="C00000"/>
                </a:solidFill>
                <a:latin typeface="+mn-ea"/>
                <a:ea typeface="+mn-ea"/>
              </a:rPr>
              <a:t>会包含参数真实值。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D.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有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(1-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⍺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)%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的总体参数真实值在这个区间里。</a:t>
            </a:r>
            <a:endParaRPr lang="zh-CN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EA064B-FFA5-A34A-962E-20FED9E580E1}"/>
              </a:ext>
            </a:extLst>
          </p:cNvPr>
          <p:cNvSpPr/>
          <p:nvPr/>
        </p:nvSpPr>
        <p:spPr>
          <a:xfrm>
            <a:off x="6909295" y="4811403"/>
            <a:ext cx="417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/>
              <a:t>贝叶斯学派的可信区间 </a:t>
            </a:r>
            <a:r>
              <a:rPr lang="zh-CN" altLang="zh-CN" i="1" dirty="0"/>
              <a:t>Credible Interval</a:t>
            </a:r>
            <a:endParaRPr kumimoji="1" lang="zh-CN" altLang="en-US" i="1" dirty="0"/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424E27EA-BE80-9845-AAAB-0D6437BDF8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70983" y="3043035"/>
            <a:ext cx="2440341" cy="81939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00C56F1-9771-B848-9836-A875A7F57027}"/>
              </a:ext>
            </a:extLst>
          </p:cNvPr>
          <p:cNvSpPr txBox="1"/>
          <p:nvPr/>
        </p:nvSpPr>
        <p:spPr>
          <a:xfrm>
            <a:off x="1108164" y="4349738"/>
            <a:ext cx="544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频率学派</a:t>
            </a:r>
            <a:r>
              <a:rPr lang="zh-CN" altLang="en-US" dirty="0"/>
              <a:t>认为真实</a:t>
            </a:r>
            <a:r>
              <a:rPr lang="zh-CN" altLang="zh-CN" dirty="0"/>
              <a:t>值是一个常数，而非随机变量</a:t>
            </a:r>
            <a:r>
              <a:rPr lang="zh-CN" altLang="en-US" dirty="0"/>
              <a:t>，所以真实</a:t>
            </a:r>
            <a:r>
              <a:rPr lang="zh-CN" altLang="zh-CN" dirty="0"/>
              <a:t>值要么在，要么不在</a:t>
            </a:r>
            <a:r>
              <a:rPr lang="zh-CN" altLang="en-US" dirty="0"/>
              <a:t>区间内</a:t>
            </a:r>
            <a:r>
              <a:rPr lang="zh-CN" altLang="zh-CN" dirty="0"/>
              <a:t>。</a:t>
            </a:r>
            <a:endParaRPr kumimoji="1" lang="zh-CN" altLang="en-US" dirty="0"/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AF5EE8C9-5BDF-C94B-8BB0-A7CDBFAA0BC1}"/>
              </a:ext>
            </a:extLst>
          </p:cNvPr>
          <p:cNvCxnSpPr>
            <a:cxnSpLocks/>
          </p:cNvCxnSpPr>
          <p:nvPr/>
        </p:nvCxnSpPr>
        <p:spPr>
          <a:xfrm rot="5400000">
            <a:off x="4919063" y="2526771"/>
            <a:ext cx="2117177" cy="152876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9E11FD20-41BE-EB4B-90CD-B020663546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04446" y="3735317"/>
            <a:ext cx="698937" cy="35691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799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832779" y="1668449"/>
            <a:ext cx="7090167" cy="1884616"/>
          </a:xfrm>
          <a:prstGeom prst="rect">
            <a:avLst/>
          </a:prstGeom>
          <a:noFill/>
        </p:spPr>
        <p:txBody>
          <a:bodyPr wrap="square" lIns="91435" tIns="45719" rIns="91435" bIns="45719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</a:rPr>
              <a:t>数据报表中的统计推断问题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</a:rPr>
              <a:t>参数估计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tx1"/>
                </a:solidFill>
              </a:rPr>
              <a:t>假设检验</a:t>
            </a:r>
            <a:endParaRPr lang="en-US" altLang="zh-CN" sz="2000" b="1" kern="0" dirty="0">
              <a:solidFill>
                <a:schemeClr val="tx1"/>
              </a:solidFill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</a:rPr>
              <a:t>估计与检验的其他问题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8260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4BB93-7734-C34E-BD06-8D2E6F792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3600" dirty="0"/>
              <a:t>假设检验概述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2DDE31CE-E63E-3F40-B1B1-73CCC3618E22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843148" y="985718"/>
                <a:ext cx="10224655" cy="2553129"/>
              </a:xfrm>
            </p:spPr>
            <p:txBody>
              <a:bodyPr/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步骤：</a:t>
                </a:r>
                <a:endParaRPr kumimoji="1" lang="en-US" altLang="zh-CN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1.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根据问题建立零假设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和备择假设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2.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选择适当的样本统计量，确定以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为真时的抽样分布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3.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选定显著性水平</a:t>
                </a:r>
                <a:r>
                  <a:rPr kumimoji="1" lang="el-GR" altLang="zh-CN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α</a:t>
                </a:r>
                <a:r>
                  <a:rPr kumimoji="1" lang="zh-CN" altLang="el-GR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，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确定临界值，计算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P</a:t>
                </a:r>
                <a:r>
                  <a:rPr kumimoji="1" lang="zh-CN" altLang="en-US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值</a:t>
                </a:r>
                <a:endParaRPr kumimoji="1" lang="zh-CN" altLang="en-US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4.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根据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P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值进行判别，得出结论</a:t>
                </a: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2DDE31CE-E63E-3F40-B1B1-73CCC3618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843148" y="985718"/>
                <a:ext cx="10224655" cy="2553129"/>
              </a:xfrm>
              <a:blipFill>
                <a:blip r:embed="rId2"/>
                <a:stretch>
                  <a:fillRect l="-1117" t="-3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265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02A66-F147-4041-8A90-F7D5A8F14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73" y="164637"/>
            <a:ext cx="4829396" cy="614563"/>
          </a:xfrm>
        </p:spPr>
        <p:txBody>
          <a:bodyPr/>
          <a:lstStyle/>
          <a:p>
            <a:r>
              <a:rPr kumimoji="1" lang="zh-CN" altLang="en-US" sz="3600" dirty="0"/>
              <a:t>均值和比例的假设检验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5EB4A8-E67B-C542-9714-DB77B72EC2C7}"/>
              </a:ext>
            </a:extLst>
          </p:cNvPr>
          <p:cNvSpPr txBox="1"/>
          <p:nvPr/>
        </p:nvSpPr>
        <p:spPr>
          <a:xfrm>
            <a:off x="3766878" y="6324031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Z</a:t>
            </a:r>
            <a:r>
              <a:rPr kumimoji="1" lang="zh-CN" altLang="en-US" b="1" dirty="0"/>
              <a:t>检验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DD3336-C788-0446-8F82-EB2B200D8E6C}"/>
              </a:ext>
            </a:extLst>
          </p:cNvPr>
          <p:cNvSpPr txBox="1"/>
          <p:nvPr/>
        </p:nvSpPr>
        <p:spPr>
          <a:xfrm>
            <a:off x="1655708" y="12969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单样本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C783F7-D8C0-844B-A4D3-3184E7877B61}"/>
              </a:ext>
            </a:extLst>
          </p:cNvPr>
          <p:cNvSpPr txBox="1"/>
          <p:nvPr/>
        </p:nvSpPr>
        <p:spPr>
          <a:xfrm>
            <a:off x="3149003" y="16748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总体方差未知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EE0D11-8373-5A44-8AB6-23AFDA2F264F}"/>
              </a:ext>
            </a:extLst>
          </p:cNvPr>
          <p:cNvSpPr txBox="1"/>
          <p:nvPr/>
        </p:nvSpPr>
        <p:spPr>
          <a:xfrm>
            <a:off x="5583402" y="167487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</a:t>
            </a:r>
            <a:r>
              <a:rPr kumimoji="1" lang="zh-CN" altLang="en-US" b="1" dirty="0"/>
              <a:t>检验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A8003E2-68D0-B943-9107-0EDB8F8FF020}"/>
              </a:ext>
            </a:extLst>
          </p:cNvPr>
          <p:cNvCxnSpPr>
            <a:cxnSpLocks/>
          </p:cNvCxnSpPr>
          <p:nvPr/>
        </p:nvCxnSpPr>
        <p:spPr>
          <a:xfrm>
            <a:off x="5024440" y="1248650"/>
            <a:ext cx="32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B2E0971-4E2B-3547-9419-E8C53B908373}"/>
              </a:ext>
            </a:extLst>
          </p:cNvPr>
          <p:cNvCxnSpPr>
            <a:cxnSpLocks/>
          </p:cNvCxnSpPr>
          <p:nvPr/>
        </p:nvCxnSpPr>
        <p:spPr>
          <a:xfrm>
            <a:off x="5024440" y="1848342"/>
            <a:ext cx="32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D3411CB-912B-D441-BAEE-82611603B429}"/>
              </a:ext>
            </a:extLst>
          </p:cNvPr>
          <p:cNvSpPr/>
          <p:nvPr/>
        </p:nvSpPr>
        <p:spPr>
          <a:xfrm>
            <a:off x="5567372" y="1063984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Z</a:t>
            </a:r>
            <a:r>
              <a:rPr kumimoji="1" lang="zh-CN" altLang="en-US" b="1" dirty="0"/>
              <a:t>检验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A4B068B-D150-224D-96C4-201B66F0B131}"/>
              </a:ext>
            </a:extLst>
          </p:cNvPr>
          <p:cNvSpPr/>
          <p:nvPr/>
        </p:nvSpPr>
        <p:spPr>
          <a:xfrm>
            <a:off x="3139480" y="107052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/>
              <a:t>总体方差已知</a:t>
            </a:r>
            <a:endParaRPr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F858844-2F7F-064C-B0F2-92ACBFCC6FE0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2541166" y="1255186"/>
            <a:ext cx="598314" cy="10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E482A76-9D81-B64C-BB6B-FF3C8EAEB0AC}"/>
              </a:ext>
            </a:extLst>
          </p:cNvPr>
          <p:cNvCxnSpPr>
            <a:cxnSpLocks/>
          </p:cNvCxnSpPr>
          <p:nvPr/>
        </p:nvCxnSpPr>
        <p:spPr>
          <a:xfrm>
            <a:off x="2590436" y="1674874"/>
            <a:ext cx="4836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C94B0E6-F9CC-3849-8F3E-105B509712CE}"/>
              </a:ext>
            </a:extLst>
          </p:cNvPr>
          <p:cNvSpPr txBox="1"/>
          <p:nvPr/>
        </p:nvSpPr>
        <p:spPr>
          <a:xfrm>
            <a:off x="4549465" y="264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假设两总体方差相等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9EF088F-C62C-9E40-B4E6-F89A02ECFA58}"/>
              </a:ext>
            </a:extLst>
          </p:cNvPr>
          <p:cNvSpPr txBox="1"/>
          <p:nvPr/>
        </p:nvSpPr>
        <p:spPr>
          <a:xfrm>
            <a:off x="1646773" y="38027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双样本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FED7804-8CA4-5C4C-BBBF-20A380B7F526}"/>
              </a:ext>
            </a:extLst>
          </p:cNvPr>
          <p:cNvSpPr txBox="1"/>
          <p:nvPr/>
        </p:nvSpPr>
        <p:spPr>
          <a:xfrm>
            <a:off x="4483745" y="35957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假设两总体方差不等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E957DDC-A3A4-6740-8629-C3449569B2E1}"/>
              </a:ext>
            </a:extLst>
          </p:cNvPr>
          <p:cNvSpPr txBox="1"/>
          <p:nvPr/>
        </p:nvSpPr>
        <p:spPr>
          <a:xfrm>
            <a:off x="8542636" y="464788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配对的</a:t>
            </a:r>
            <a:r>
              <a:rPr kumimoji="1" lang="en-US" altLang="zh-CN" b="1" dirty="0"/>
              <a:t>T</a:t>
            </a:r>
            <a:r>
              <a:rPr kumimoji="1" lang="zh-CN" altLang="en-US" b="1" dirty="0"/>
              <a:t>检验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CE5CF6-9F02-DA42-99A2-C0234A09C842}"/>
              </a:ext>
            </a:extLst>
          </p:cNvPr>
          <p:cNvSpPr txBox="1"/>
          <p:nvPr/>
        </p:nvSpPr>
        <p:spPr>
          <a:xfrm>
            <a:off x="2883808" y="29548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两样本独立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898EED6-B58C-6049-9779-10DBBDB9D8C4}"/>
              </a:ext>
            </a:extLst>
          </p:cNvPr>
          <p:cNvSpPr txBox="1"/>
          <p:nvPr/>
        </p:nvSpPr>
        <p:spPr>
          <a:xfrm>
            <a:off x="2976599" y="4702586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两样本不独立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91D6E34-C171-5746-B3A1-4BC916B153DD}"/>
              </a:ext>
            </a:extLst>
          </p:cNvPr>
          <p:cNvSpPr/>
          <p:nvPr/>
        </p:nvSpPr>
        <p:spPr>
          <a:xfrm>
            <a:off x="7138452" y="2608410"/>
            <a:ext cx="3140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合并方差</a:t>
            </a:r>
            <a:r>
              <a:rPr lang="en-US" altLang="zh-CN" b="1" dirty="0">
                <a:latin typeface="+mn-ea"/>
              </a:rPr>
              <a:t> (pooled variance)</a:t>
            </a:r>
            <a:endParaRPr lang="zh-CN" altLang="en-US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0C61AA8-C7EA-2948-AFA1-ECC3368440C3}"/>
              </a:ext>
            </a:extLst>
          </p:cNvPr>
          <p:cNvSpPr txBox="1"/>
          <p:nvPr/>
        </p:nvSpPr>
        <p:spPr>
          <a:xfrm>
            <a:off x="10569617" y="3146700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独立的</a:t>
            </a:r>
            <a:r>
              <a:rPr kumimoji="1" lang="en-US" altLang="zh-CN" b="1" dirty="0"/>
              <a:t>T</a:t>
            </a:r>
            <a:r>
              <a:rPr kumimoji="1" lang="zh-CN" altLang="en-US" b="1" dirty="0"/>
              <a:t>检验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E761BBC-1B58-2C43-B7CD-C578E08FFAAE}"/>
              </a:ext>
            </a:extLst>
          </p:cNvPr>
          <p:cNvSpPr/>
          <p:nvPr/>
        </p:nvSpPr>
        <p:spPr>
          <a:xfrm>
            <a:off x="7348238" y="3623522"/>
            <a:ext cx="1927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改变自由度</a:t>
            </a: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0225A8D3-C2B1-D148-A411-CB8E8B3A3794}"/>
              </a:ext>
            </a:extLst>
          </p:cNvPr>
          <p:cNvCxnSpPr>
            <a:cxnSpLocks/>
          </p:cNvCxnSpPr>
          <p:nvPr/>
        </p:nvCxnSpPr>
        <p:spPr>
          <a:xfrm>
            <a:off x="6811623" y="2833226"/>
            <a:ext cx="32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23CFD1D-112D-4345-A490-C4E198797E2B}"/>
              </a:ext>
            </a:extLst>
          </p:cNvPr>
          <p:cNvCxnSpPr>
            <a:cxnSpLocks/>
          </p:cNvCxnSpPr>
          <p:nvPr/>
        </p:nvCxnSpPr>
        <p:spPr>
          <a:xfrm>
            <a:off x="6830256" y="3780409"/>
            <a:ext cx="32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9A2DAA0-46C3-A744-8280-C428C855843B}"/>
              </a:ext>
            </a:extLst>
          </p:cNvPr>
          <p:cNvCxnSpPr>
            <a:cxnSpLocks/>
          </p:cNvCxnSpPr>
          <p:nvPr/>
        </p:nvCxnSpPr>
        <p:spPr>
          <a:xfrm>
            <a:off x="4618276" y="4887252"/>
            <a:ext cx="3496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BF94A3BE-3B51-7140-A015-5DE58FA83C99}"/>
              </a:ext>
            </a:extLst>
          </p:cNvPr>
          <p:cNvCxnSpPr>
            <a:cxnSpLocks/>
          </p:cNvCxnSpPr>
          <p:nvPr/>
        </p:nvCxnSpPr>
        <p:spPr>
          <a:xfrm flipV="1">
            <a:off x="2397971" y="3324185"/>
            <a:ext cx="485837" cy="39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424745E4-8DE7-AB40-94A4-9A795605B387}"/>
              </a:ext>
            </a:extLst>
          </p:cNvPr>
          <p:cNvCxnSpPr>
            <a:cxnSpLocks/>
          </p:cNvCxnSpPr>
          <p:nvPr/>
        </p:nvCxnSpPr>
        <p:spPr>
          <a:xfrm>
            <a:off x="2362758" y="4363741"/>
            <a:ext cx="574822" cy="568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60171486-409D-F44A-AFBA-91DC3E53EE7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222636" y="2833226"/>
            <a:ext cx="326829" cy="158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8AF91162-FF84-0340-A3EF-8D843F50603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111233" y="3431437"/>
            <a:ext cx="372512" cy="3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7656A4AC-751A-7B4D-A1BB-90F4D66E4F27}"/>
              </a:ext>
            </a:extLst>
          </p:cNvPr>
          <p:cNvCxnSpPr>
            <a:cxnSpLocks/>
          </p:cNvCxnSpPr>
          <p:nvPr/>
        </p:nvCxnSpPr>
        <p:spPr>
          <a:xfrm>
            <a:off x="10251969" y="2846386"/>
            <a:ext cx="309078" cy="21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41B003AA-BF82-A344-88F9-7653DBA2B5F2}"/>
              </a:ext>
            </a:extLst>
          </p:cNvPr>
          <p:cNvCxnSpPr>
            <a:cxnSpLocks/>
          </p:cNvCxnSpPr>
          <p:nvPr/>
        </p:nvCxnSpPr>
        <p:spPr>
          <a:xfrm flipV="1">
            <a:off x="8969680" y="3431438"/>
            <a:ext cx="1338828" cy="37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D254779-18E5-2E40-AA5B-1749705A4ADA}"/>
              </a:ext>
            </a:extLst>
          </p:cNvPr>
          <p:cNvSpPr txBox="1"/>
          <p:nvPr/>
        </p:nvSpPr>
        <p:spPr>
          <a:xfrm>
            <a:off x="219054" y="2685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hlinkClick r:id="rId2" action="ppaction://hlinksldjump"/>
              </a:rPr>
              <a:t>均值</a:t>
            </a:r>
            <a:endParaRPr kumimoji="1" lang="zh-CN" altLang="en-US" b="1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EDFED9E-9863-9A4A-9224-F986F6DA0F11}"/>
              </a:ext>
            </a:extLst>
          </p:cNvPr>
          <p:cNvCxnSpPr>
            <a:cxnSpLocks/>
          </p:cNvCxnSpPr>
          <p:nvPr/>
        </p:nvCxnSpPr>
        <p:spPr>
          <a:xfrm flipV="1">
            <a:off x="865385" y="1674874"/>
            <a:ext cx="715096" cy="70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464E5544-C21B-4045-A85F-D263D2766EF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06560" y="3183697"/>
            <a:ext cx="740213" cy="80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9B6F8F22-9A44-674F-96D8-D3889C73F635}"/>
              </a:ext>
            </a:extLst>
          </p:cNvPr>
          <p:cNvSpPr txBox="1"/>
          <p:nvPr/>
        </p:nvSpPr>
        <p:spPr>
          <a:xfrm>
            <a:off x="260229" y="58392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hlinkClick r:id="rId3" action="ppaction://hlinksldjump"/>
              </a:rPr>
              <a:t>比例</a:t>
            </a:r>
            <a:endParaRPr kumimoji="1" lang="zh-CN" altLang="en-US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E03F954-36BA-A94B-BD4D-CA0CB65D5A8B}"/>
              </a:ext>
            </a:extLst>
          </p:cNvPr>
          <p:cNvSpPr txBox="1"/>
          <p:nvPr/>
        </p:nvSpPr>
        <p:spPr>
          <a:xfrm>
            <a:off x="1773006" y="5421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单样本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5FCC03-51D3-104D-B64E-2D744DD4EBA3}"/>
              </a:ext>
            </a:extLst>
          </p:cNvPr>
          <p:cNvSpPr txBox="1"/>
          <p:nvPr/>
        </p:nvSpPr>
        <p:spPr>
          <a:xfrm>
            <a:off x="1750973" y="63096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双样本</a:t>
            </a: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2D822E9B-3C7C-4A40-AB61-5875C9234801}"/>
              </a:ext>
            </a:extLst>
          </p:cNvPr>
          <p:cNvCxnSpPr>
            <a:cxnSpLocks/>
          </p:cNvCxnSpPr>
          <p:nvPr/>
        </p:nvCxnSpPr>
        <p:spPr>
          <a:xfrm flipV="1">
            <a:off x="1072264" y="5605503"/>
            <a:ext cx="583444" cy="23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280C0FF4-2E3F-BE43-896A-0EDC846AA3B4}"/>
              </a:ext>
            </a:extLst>
          </p:cNvPr>
          <p:cNvCxnSpPr>
            <a:cxnSpLocks/>
          </p:cNvCxnSpPr>
          <p:nvPr/>
        </p:nvCxnSpPr>
        <p:spPr>
          <a:xfrm>
            <a:off x="1084111" y="6208544"/>
            <a:ext cx="565143" cy="28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37B767C1-FD23-ED47-9183-0426CA700C92}"/>
              </a:ext>
            </a:extLst>
          </p:cNvPr>
          <p:cNvSpPr txBox="1"/>
          <p:nvPr/>
        </p:nvSpPr>
        <p:spPr>
          <a:xfrm>
            <a:off x="3536047" y="537821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二项分布精准检验</a:t>
            </a:r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084DF4A3-9399-6441-A97F-382A75C70B50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2729078" y="5562876"/>
            <a:ext cx="8069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A9C1683-4510-9A4B-A175-A10CF686A9FD}"/>
              </a:ext>
            </a:extLst>
          </p:cNvPr>
          <p:cNvCxnSpPr>
            <a:cxnSpLocks/>
          </p:cNvCxnSpPr>
          <p:nvPr/>
        </p:nvCxnSpPr>
        <p:spPr>
          <a:xfrm>
            <a:off x="2695768" y="5761880"/>
            <a:ext cx="857454" cy="50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94424684-D100-0040-A465-42AE18177B8D}"/>
              </a:ext>
            </a:extLst>
          </p:cNvPr>
          <p:cNvCxnSpPr>
            <a:cxnSpLocks/>
          </p:cNvCxnSpPr>
          <p:nvPr/>
        </p:nvCxnSpPr>
        <p:spPr>
          <a:xfrm>
            <a:off x="2757277" y="6488635"/>
            <a:ext cx="839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6875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2442</Words>
  <Application>Microsoft Macintosh PowerPoint</Application>
  <PresentationFormat>宽屏</PresentationFormat>
  <Paragraphs>236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等线</vt:lpstr>
      <vt:lpstr>等线 Light</vt:lpstr>
      <vt:lpstr>FangSong</vt:lpstr>
      <vt:lpstr>SimHei</vt:lpstr>
      <vt:lpstr>Microsoft YaHei</vt:lpstr>
      <vt:lpstr>Microsoft YaHei</vt:lpstr>
      <vt:lpstr>arial</vt:lpstr>
      <vt:lpstr>arial</vt:lpstr>
      <vt:lpstr>Cambria Math</vt:lpstr>
      <vt:lpstr>Wingdings</vt:lpstr>
      <vt:lpstr>Office 主题​​</vt:lpstr>
      <vt:lpstr>PowerPoint 演示文稿</vt:lpstr>
      <vt:lpstr>参数估计概述</vt:lpstr>
      <vt:lpstr>区间估计</vt:lpstr>
      <vt:lpstr>均值和比例的区间估计</vt:lpstr>
      <vt:lpstr>置信区间的解读</vt:lpstr>
      <vt:lpstr>置信区间的解读</vt:lpstr>
      <vt:lpstr>PowerPoint 演示文稿</vt:lpstr>
      <vt:lpstr>假设检验概述</vt:lpstr>
      <vt:lpstr>均值和比例的假设检验</vt:lpstr>
      <vt:lpstr>两类错误</vt:lpstr>
      <vt:lpstr>统计功效与样本量</vt:lpstr>
      <vt:lpstr>P值的解读</vt:lpstr>
      <vt:lpstr>P值的解读</vt:lpstr>
      <vt:lpstr>P值的解读</vt:lpstr>
      <vt:lpstr>PowerPoint 演示文稿</vt:lpstr>
      <vt:lpstr>置信区间和假设检验的异同</vt:lpstr>
      <vt:lpstr>多重检验</vt:lpstr>
      <vt:lpstr>比值的置信区间</vt:lpstr>
      <vt:lpstr>附录：估计量与点估计</vt:lpstr>
      <vt:lpstr>附录：单样本均值的区间估计</vt:lpstr>
      <vt:lpstr>附录：双样本均值的区间估计</vt:lpstr>
      <vt:lpstr>附录：比例的区间估计</vt:lpstr>
      <vt:lpstr>附录：均值的假设检验</vt:lpstr>
      <vt:lpstr>附录：比例的假设检验</vt:lpstr>
      <vt:lpstr>附录： Benjamini-Hochberg 法</vt:lpstr>
      <vt:lpstr>附录：Delta method 估计比值的方差</vt:lpstr>
      <vt:lpstr>附录：Delta method 估计比值的方差 (续)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</cp:revision>
  <dcterms:created xsi:type="dcterms:W3CDTF">2022-10-24T02:15:04Z</dcterms:created>
  <dcterms:modified xsi:type="dcterms:W3CDTF">2022-10-24T02:16:13Z</dcterms:modified>
</cp:coreProperties>
</file>